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9"/>
  </p:notesMasterIdLst>
  <p:handoutMasterIdLst>
    <p:handoutMasterId r:id="rId30"/>
  </p:handoutMasterIdLst>
  <p:sldIdLst>
    <p:sldId id="266" r:id="rId2"/>
    <p:sldId id="286" r:id="rId3"/>
    <p:sldId id="287" r:id="rId4"/>
    <p:sldId id="260" r:id="rId5"/>
    <p:sldId id="267" r:id="rId6"/>
    <p:sldId id="268" r:id="rId7"/>
    <p:sldId id="269" r:id="rId8"/>
    <p:sldId id="296" r:id="rId9"/>
    <p:sldId id="270" r:id="rId10"/>
    <p:sldId id="271" r:id="rId11"/>
    <p:sldId id="272" r:id="rId12"/>
    <p:sldId id="273" r:id="rId13"/>
    <p:sldId id="274" r:id="rId14"/>
    <p:sldId id="275" r:id="rId15"/>
    <p:sldId id="276" r:id="rId16"/>
    <p:sldId id="277" r:id="rId17"/>
    <p:sldId id="278" r:id="rId18"/>
    <p:sldId id="279" r:id="rId19"/>
    <p:sldId id="288" r:id="rId20"/>
    <p:sldId id="298" r:id="rId21"/>
    <p:sldId id="289" r:id="rId22"/>
    <p:sldId id="297" r:id="rId23"/>
    <p:sldId id="280" r:id="rId24"/>
    <p:sldId id="282" r:id="rId25"/>
    <p:sldId id="283" r:id="rId26"/>
    <p:sldId id="284" r:id="rId27"/>
    <p:sldId id="293" r:id="rId2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099" autoAdjust="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60AFF4-8289-43FA-9186-667908C4E380}" type="doc">
      <dgm:prSet loTypeId="urn:microsoft.com/office/officeart/2005/8/layout/process2" loCatId="process" qsTypeId="urn:microsoft.com/office/officeart/2005/8/quickstyle/simple1" qsCatId="simple" csTypeId="urn:microsoft.com/office/officeart/2005/8/colors/accent1_2" csCatId="accent1" phldr="1"/>
      <dgm:spPr/>
    </dgm:pt>
    <dgm:pt modelId="{DCCD614F-FBDA-4D90-BA16-1416C2D4AB9D}">
      <dgm:prSet phldrT="[Text]"/>
      <dgm:spPr/>
      <dgm:t>
        <a:bodyPr/>
        <a:lstStyle/>
        <a:p>
          <a:r>
            <a:rPr lang="en-US" dirty="0" smtClean="0"/>
            <a:t>July 1, 2012 effective date</a:t>
          </a:r>
          <a:endParaRPr lang="en-US" dirty="0"/>
        </a:p>
      </dgm:t>
    </dgm:pt>
    <dgm:pt modelId="{8363CEA1-8B6C-4BD8-ADD7-9EF2B038145F}" type="parTrans" cxnId="{39349AA3-6B72-469B-9FDB-8BEF2119DC6B}">
      <dgm:prSet/>
      <dgm:spPr/>
      <dgm:t>
        <a:bodyPr/>
        <a:lstStyle/>
        <a:p>
          <a:endParaRPr lang="en-US"/>
        </a:p>
      </dgm:t>
    </dgm:pt>
    <dgm:pt modelId="{CC63B2A1-A7C2-41C5-A753-E3CB15595851}" type="sibTrans" cxnId="{39349AA3-6B72-469B-9FDB-8BEF2119DC6B}">
      <dgm:prSet/>
      <dgm:spPr/>
      <dgm:t>
        <a:bodyPr/>
        <a:lstStyle/>
        <a:p>
          <a:endParaRPr lang="en-US"/>
        </a:p>
      </dgm:t>
    </dgm:pt>
    <dgm:pt modelId="{3BB8BB9D-259D-4F2E-8A64-C149A52EAFB4}">
      <dgm:prSet phldrT="[Text]"/>
      <dgm:spPr/>
      <dgm:t>
        <a:bodyPr/>
        <a:lstStyle/>
        <a:p>
          <a:pPr algn="l"/>
          <a:r>
            <a:rPr lang="en-US" dirty="0" smtClean="0"/>
            <a:t>Final plat approval by December 31, 2012 – Limitations on wastewater disposal systems do not apply</a:t>
          </a:r>
          <a:endParaRPr lang="en-US" dirty="0"/>
        </a:p>
      </dgm:t>
    </dgm:pt>
    <dgm:pt modelId="{B78FF73F-4D07-4A9E-A53C-3134F9CADFF4}" type="parTrans" cxnId="{1E224D8A-5EB3-4791-8702-E9A60A7EC1A0}">
      <dgm:prSet/>
      <dgm:spPr/>
      <dgm:t>
        <a:bodyPr/>
        <a:lstStyle/>
        <a:p>
          <a:endParaRPr lang="en-US"/>
        </a:p>
      </dgm:t>
    </dgm:pt>
    <dgm:pt modelId="{6A078540-195C-4544-B9F2-107A181FBA6E}" type="sibTrans" cxnId="{1E224D8A-5EB3-4791-8702-E9A60A7EC1A0}">
      <dgm:prSet/>
      <dgm:spPr/>
      <dgm:t>
        <a:bodyPr/>
        <a:lstStyle/>
        <a:p>
          <a:endParaRPr lang="en-US"/>
        </a:p>
      </dgm:t>
    </dgm:pt>
    <dgm:pt modelId="{D3880546-5E16-43EB-B71E-23ADC3639B9D}">
      <dgm:prSet phldrT="[Text]"/>
      <dgm:spPr/>
      <dgm:t>
        <a:bodyPr/>
        <a:lstStyle/>
        <a:p>
          <a:pPr algn="l"/>
          <a:r>
            <a:rPr lang="en-US" dirty="0" smtClean="0"/>
            <a:t>No final plat approval by December 31, 2012:</a:t>
          </a:r>
        </a:p>
        <a:p>
          <a:pPr algn="l"/>
          <a:r>
            <a:rPr lang="en-US" dirty="0" smtClean="0"/>
            <a:t>(1) Do grandfather provisions apply; or</a:t>
          </a:r>
        </a:p>
        <a:p>
          <a:pPr algn="l"/>
          <a:r>
            <a:rPr lang="en-US" dirty="0" smtClean="0"/>
            <a:t>(2) If not, limitations on wastewater disposal systems apply</a:t>
          </a:r>
          <a:endParaRPr lang="en-US" dirty="0"/>
        </a:p>
      </dgm:t>
    </dgm:pt>
    <dgm:pt modelId="{92C0C0B6-243A-45DA-BA34-B73BD9C4BBFD}" type="parTrans" cxnId="{58BDD1CC-8DBE-4BA4-A9F1-B3DDF7D9409B}">
      <dgm:prSet/>
      <dgm:spPr/>
      <dgm:t>
        <a:bodyPr/>
        <a:lstStyle/>
        <a:p>
          <a:endParaRPr lang="en-US"/>
        </a:p>
      </dgm:t>
    </dgm:pt>
    <dgm:pt modelId="{E379F84F-8886-4A70-8AD7-95654F7F4B37}" type="sibTrans" cxnId="{58BDD1CC-8DBE-4BA4-A9F1-B3DDF7D9409B}">
      <dgm:prSet/>
      <dgm:spPr/>
      <dgm:t>
        <a:bodyPr/>
        <a:lstStyle/>
        <a:p>
          <a:endParaRPr lang="en-US"/>
        </a:p>
      </dgm:t>
    </dgm:pt>
    <dgm:pt modelId="{FA62BCF9-F84B-48E4-B29F-9D6B06E1712C}" type="pres">
      <dgm:prSet presAssocID="{2D60AFF4-8289-43FA-9186-667908C4E380}" presName="linearFlow" presStyleCnt="0">
        <dgm:presLayoutVars>
          <dgm:resizeHandles val="exact"/>
        </dgm:presLayoutVars>
      </dgm:prSet>
      <dgm:spPr/>
    </dgm:pt>
    <dgm:pt modelId="{036B8896-3653-40DD-97B8-60B57B200C4A}" type="pres">
      <dgm:prSet presAssocID="{DCCD614F-FBDA-4D90-BA16-1416C2D4AB9D}" presName="node" presStyleLbl="node1" presStyleIdx="0" presStyleCnt="3">
        <dgm:presLayoutVars>
          <dgm:bulletEnabled val="1"/>
        </dgm:presLayoutVars>
      </dgm:prSet>
      <dgm:spPr/>
      <dgm:t>
        <a:bodyPr/>
        <a:lstStyle/>
        <a:p>
          <a:endParaRPr lang="en-US"/>
        </a:p>
      </dgm:t>
    </dgm:pt>
    <dgm:pt modelId="{B08DC61D-B53F-4A64-A981-4C2D9A2A33E1}" type="pres">
      <dgm:prSet presAssocID="{CC63B2A1-A7C2-41C5-A753-E3CB15595851}" presName="sibTrans" presStyleLbl="sibTrans2D1" presStyleIdx="0" presStyleCnt="2"/>
      <dgm:spPr/>
      <dgm:t>
        <a:bodyPr/>
        <a:lstStyle/>
        <a:p>
          <a:endParaRPr lang="en-US"/>
        </a:p>
      </dgm:t>
    </dgm:pt>
    <dgm:pt modelId="{EE9418EB-6362-4C19-A52C-DF77A8907E9C}" type="pres">
      <dgm:prSet presAssocID="{CC63B2A1-A7C2-41C5-A753-E3CB15595851}" presName="connectorText" presStyleLbl="sibTrans2D1" presStyleIdx="0" presStyleCnt="2"/>
      <dgm:spPr/>
      <dgm:t>
        <a:bodyPr/>
        <a:lstStyle/>
        <a:p>
          <a:endParaRPr lang="en-US"/>
        </a:p>
      </dgm:t>
    </dgm:pt>
    <dgm:pt modelId="{7D73A6D3-63FA-4544-85B4-1FD921E2E2B4}" type="pres">
      <dgm:prSet presAssocID="{3BB8BB9D-259D-4F2E-8A64-C149A52EAFB4}" presName="node" presStyleLbl="node1" presStyleIdx="1" presStyleCnt="3">
        <dgm:presLayoutVars>
          <dgm:bulletEnabled val="1"/>
        </dgm:presLayoutVars>
      </dgm:prSet>
      <dgm:spPr/>
      <dgm:t>
        <a:bodyPr/>
        <a:lstStyle/>
        <a:p>
          <a:endParaRPr lang="en-US"/>
        </a:p>
      </dgm:t>
    </dgm:pt>
    <dgm:pt modelId="{F12E4D56-5691-4A78-BDCC-182125C9F0C3}" type="pres">
      <dgm:prSet presAssocID="{6A078540-195C-4544-B9F2-107A181FBA6E}" presName="sibTrans" presStyleLbl="sibTrans2D1" presStyleIdx="1" presStyleCnt="2"/>
      <dgm:spPr/>
      <dgm:t>
        <a:bodyPr/>
        <a:lstStyle/>
        <a:p>
          <a:endParaRPr lang="en-US"/>
        </a:p>
      </dgm:t>
    </dgm:pt>
    <dgm:pt modelId="{9DC0EB0F-9655-4295-B0DC-4807A2EBC9FA}" type="pres">
      <dgm:prSet presAssocID="{6A078540-195C-4544-B9F2-107A181FBA6E}" presName="connectorText" presStyleLbl="sibTrans2D1" presStyleIdx="1" presStyleCnt="2"/>
      <dgm:spPr/>
      <dgm:t>
        <a:bodyPr/>
        <a:lstStyle/>
        <a:p>
          <a:endParaRPr lang="en-US"/>
        </a:p>
      </dgm:t>
    </dgm:pt>
    <dgm:pt modelId="{842FBC56-3871-4DA5-B7A8-A28CCF236369}" type="pres">
      <dgm:prSet presAssocID="{D3880546-5E16-43EB-B71E-23ADC3639B9D}" presName="node" presStyleLbl="node1" presStyleIdx="2" presStyleCnt="3">
        <dgm:presLayoutVars>
          <dgm:bulletEnabled val="1"/>
        </dgm:presLayoutVars>
      </dgm:prSet>
      <dgm:spPr/>
      <dgm:t>
        <a:bodyPr/>
        <a:lstStyle/>
        <a:p>
          <a:endParaRPr lang="en-US"/>
        </a:p>
      </dgm:t>
    </dgm:pt>
  </dgm:ptLst>
  <dgm:cxnLst>
    <dgm:cxn modelId="{6F9469A8-95F0-4370-AE96-F412D64EF5CF}" type="presOf" srcId="{CC63B2A1-A7C2-41C5-A753-E3CB15595851}" destId="{EE9418EB-6362-4C19-A52C-DF77A8907E9C}" srcOrd="1" destOrd="0" presId="urn:microsoft.com/office/officeart/2005/8/layout/process2"/>
    <dgm:cxn modelId="{58BDD1CC-8DBE-4BA4-A9F1-B3DDF7D9409B}" srcId="{2D60AFF4-8289-43FA-9186-667908C4E380}" destId="{D3880546-5E16-43EB-B71E-23ADC3639B9D}" srcOrd="2" destOrd="0" parTransId="{92C0C0B6-243A-45DA-BA34-B73BD9C4BBFD}" sibTransId="{E379F84F-8886-4A70-8AD7-95654F7F4B37}"/>
    <dgm:cxn modelId="{39349AA3-6B72-469B-9FDB-8BEF2119DC6B}" srcId="{2D60AFF4-8289-43FA-9186-667908C4E380}" destId="{DCCD614F-FBDA-4D90-BA16-1416C2D4AB9D}" srcOrd="0" destOrd="0" parTransId="{8363CEA1-8B6C-4BD8-ADD7-9EF2B038145F}" sibTransId="{CC63B2A1-A7C2-41C5-A753-E3CB15595851}"/>
    <dgm:cxn modelId="{A2847FE7-E7BF-43C0-9B2A-7097E1D187E0}" type="presOf" srcId="{6A078540-195C-4544-B9F2-107A181FBA6E}" destId="{F12E4D56-5691-4A78-BDCC-182125C9F0C3}" srcOrd="0" destOrd="0" presId="urn:microsoft.com/office/officeart/2005/8/layout/process2"/>
    <dgm:cxn modelId="{1E224D8A-5EB3-4791-8702-E9A60A7EC1A0}" srcId="{2D60AFF4-8289-43FA-9186-667908C4E380}" destId="{3BB8BB9D-259D-4F2E-8A64-C149A52EAFB4}" srcOrd="1" destOrd="0" parTransId="{B78FF73F-4D07-4A9E-A53C-3134F9CADFF4}" sibTransId="{6A078540-195C-4544-B9F2-107A181FBA6E}"/>
    <dgm:cxn modelId="{1FF1801D-8B0C-41FB-A8CB-4562B4840D48}" type="presOf" srcId="{D3880546-5E16-43EB-B71E-23ADC3639B9D}" destId="{842FBC56-3871-4DA5-B7A8-A28CCF236369}" srcOrd="0" destOrd="0" presId="urn:microsoft.com/office/officeart/2005/8/layout/process2"/>
    <dgm:cxn modelId="{D0ED9E33-052A-46F8-B2CB-7AA465095A78}" type="presOf" srcId="{2D60AFF4-8289-43FA-9186-667908C4E380}" destId="{FA62BCF9-F84B-48E4-B29F-9D6B06E1712C}" srcOrd="0" destOrd="0" presId="urn:microsoft.com/office/officeart/2005/8/layout/process2"/>
    <dgm:cxn modelId="{0B8F8C84-2B7E-436A-ADA0-272D1C717A3E}" type="presOf" srcId="{3BB8BB9D-259D-4F2E-8A64-C149A52EAFB4}" destId="{7D73A6D3-63FA-4544-85B4-1FD921E2E2B4}" srcOrd="0" destOrd="0" presId="urn:microsoft.com/office/officeart/2005/8/layout/process2"/>
    <dgm:cxn modelId="{8D18FC02-AC33-4283-892D-E1F45044263A}" type="presOf" srcId="{6A078540-195C-4544-B9F2-107A181FBA6E}" destId="{9DC0EB0F-9655-4295-B0DC-4807A2EBC9FA}" srcOrd="1" destOrd="0" presId="urn:microsoft.com/office/officeart/2005/8/layout/process2"/>
    <dgm:cxn modelId="{EA0FA11F-02CB-4CAE-8B1E-9EA9D5AD369D}" type="presOf" srcId="{DCCD614F-FBDA-4D90-BA16-1416C2D4AB9D}" destId="{036B8896-3653-40DD-97B8-60B57B200C4A}" srcOrd="0" destOrd="0" presId="urn:microsoft.com/office/officeart/2005/8/layout/process2"/>
    <dgm:cxn modelId="{C91D86A5-4DFA-4DA5-8A28-98B6C0833496}" type="presOf" srcId="{CC63B2A1-A7C2-41C5-A753-E3CB15595851}" destId="{B08DC61D-B53F-4A64-A981-4C2D9A2A33E1}" srcOrd="0" destOrd="0" presId="urn:microsoft.com/office/officeart/2005/8/layout/process2"/>
    <dgm:cxn modelId="{853B7B02-9F28-4E93-8237-98E079ACE85A}" type="presParOf" srcId="{FA62BCF9-F84B-48E4-B29F-9D6B06E1712C}" destId="{036B8896-3653-40DD-97B8-60B57B200C4A}" srcOrd="0" destOrd="0" presId="urn:microsoft.com/office/officeart/2005/8/layout/process2"/>
    <dgm:cxn modelId="{64506902-68BB-4A2B-BF5A-02C74CBEC518}" type="presParOf" srcId="{FA62BCF9-F84B-48E4-B29F-9D6B06E1712C}" destId="{B08DC61D-B53F-4A64-A981-4C2D9A2A33E1}" srcOrd="1" destOrd="0" presId="urn:microsoft.com/office/officeart/2005/8/layout/process2"/>
    <dgm:cxn modelId="{8D90D0F5-616D-4265-82A7-FDEDBC53A5A1}" type="presParOf" srcId="{B08DC61D-B53F-4A64-A981-4C2D9A2A33E1}" destId="{EE9418EB-6362-4C19-A52C-DF77A8907E9C}" srcOrd="0" destOrd="0" presId="urn:microsoft.com/office/officeart/2005/8/layout/process2"/>
    <dgm:cxn modelId="{719FF591-56E3-4545-8B47-93F395D06CBB}" type="presParOf" srcId="{FA62BCF9-F84B-48E4-B29F-9D6B06E1712C}" destId="{7D73A6D3-63FA-4544-85B4-1FD921E2E2B4}" srcOrd="2" destOrd="0" presId="urn:microsoft.com/office/officeart/2005/8/layout/process2"/>
    <dgm:cxn modelId="{6B713623-6A6F-44FB-8153-31680ED99D79}" type="presParOf" srcId="{FA62BCF9-F84B-48E4-B29F-9D6B06E1712C}" destId="{F12E4D56-5691-4A78-BDCC-182125C9F0C3}" srcOrd="3" destOrd="0" presId="urn:microsoft.com/office/officeart/2005/8/layout/process2"/>
    <dgm:cxn modelId="{2FD42AD2-C0ED-4E45-9A4E-B1BDAD86755A}" type="presParOf" srcId="{F12E4D56-5691-4A78-BDCC-182125C9F0C3}" destId="{9DC0EB0F-9655-4295-B0DC-4807A2EBC9FA}" srcOrd="0" destOrd="0" presId="urn:microsoft.com/office/officeart/2005/8/layout/process2"/>
    <dgm:cxn modelId="{E31AD782-D459-49D5-9650-8B33D2082A58}" type="presParOf" srcId="{FA62BCF9-F84B-48E4-B29F-9D6B06E1712C}" destId="{842FBC56-3871-4DA5-B7A8-A28CCF236369}" srcOrd="4"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629" tIns="46314" rIns="92629" bIns="4631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2629" tIns="46314" rIns="92629" bIns="46314" rtlCol="0"/>
          <a:lstStyle>
            <a:lvl1pPr algn="r" fontAlgn="auto">
              <a:spcBef>
                <a:spcPts val="0"/>
              </a:spcBef>
              <a:spcAft>
                <a:spcPts val="0"/>
              </a:spcAft>
              <a:defRPr sz="1200" smtClean="0">
                <a:latin typeface="+mn-lt"/>
              </a:defRPr>
            </a:lvl1pPr>
          </a:lstStyle>
          <a:p>
            <a:pPr>
              <a:defRPr/>
            </a:pPr>
            <a:fld id="{2871217E-280D-4A1D-B561-CD7E32974A59}" type="datetimeFigureOut">
              <a:rPr lang="en-US"/>
              <a:pPr>
                <a:defRPr/>
              </a:pPr>
              <a:t>5/11/2012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629" tIns="46314" rIns="92629" bIns="46314"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2629" tIns="46314" rIns="92629" bIns="46314" rtlCol="0" anchor="b"/>
          <a:lstStyle>
            <a:lvl1pPr algn="r" fontAlgn="auto">
              <a:spcBef>
                <a:spcPts val="0"/>
              </a:spcBef>
              <a:spcAft>
                <a:spcPts val="0"/>
              </a:spcAft>
              <a:defRPr sz="1200" smtClean="0">
                <a:latin typeface="+mn-lt"/>
              </a:defRPr>
            </a:lvl1pPr>
          </a:lstStyle>
          <a:p>
            <a:pPr>
              <a:defRPr/>
            </a:pPr>
            <a:fld id="{ADCBF20C-1445-4200-85B1-D01E4D766EC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1" tIns="46586" rIns="93171" bIns="46586"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1" tIns="46586" rIns="93171" bIns="46586" rtlCol="0"/>
          <a:lstStyle>
            <a:lvl1pPr algn="r" fontAlgn="auto">
              <a:spcBef>
                <a:spcPts val="0"/>
              </a:spcBef>
              <a:spcAft>
                <a:spcPts val="0"/>
              </a:spcAft>
              <a:defRPr sz="1200" smtClean="0">
                <a:latin typeface="+mn-lt"/>
              </a:defRPr>
            </a:lvl1pPr>
          </a:lstStyle>
          <a:p>
            <a:pPr>
              <a:defRPr/>
            </a:pPr>
            <a:fld id="{537335D4-BB68-4D47-9751-ED620CABC7A7}" type="datetimeFigureOut">
              <a:rPr lang="en-US"/>
              <a:pPr>
                <a:defRPr/>
              </a:pPr>
              <a:t>5/11/2012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1" tIns="46586" rIns="93171" bIns="46586"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1" tIns="46586" rIns="93171" bIns="4658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1" tIns="46586" rIns="93171" bIns="46586"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1" tIns="46586" rIns="93171" bIns="46586" rtlCol="0" anchor="b"/>
          <a:lstStyle>
            <a:lvl1pPr algn="r" fontAlgn="auto">
              <a:spcBef>
                <a:spcPts val="0"/>
              </a:spcBef>
              <a:spcAft>
                <a:spcPts val="0"/>
              </a:spcAft>
              <a:defRPr sz="1200" smtClean="0">
                <a:latin typeface="+mn-lt"/>
              </a:defRPr>
            </a:lvl1pPr>
          </a:lstStyle>
          <a:p>
            <a:pPr>
              <a:defRPr/>
            </a:pPr>
            <a:fld id="{23F1428F-C058-4D9F-A872-49D55296ABD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BFDC74-C6D5-41A5-A40C-0498A10BBCE5}"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Pladsholder til diasbillede 1"/>
          <p:cNvSpPr>
            <a:spLocks noGrp="1" noRot="1" noChangeAspect="1" noTextEdit="1"/>
          </p:cNvSpPr>
          <p:nvPr>
            <p:ph type="sldImg"/>
          </p:nvPr>
        </p:nvSpPr>
        <p:spPr bwMode="auto">
          <a:noFill/>
          <a:ln>
            <a:solidFill>
              <a:srgbClr val="000000"/>
            </a:solidFill>
            <a:miter lim="800000"/>
            <a:headEnd/>
            <a:tailEnd/>
          </a:ln>
        </p:spPr>
      </p:sp>
      <p:sp>
        <p:nvSpPr>
          <p:cNvPr id="32771" name="Pladsholder til no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ea typeface="MS PGothic" pitchFamily="34" charset="-128"/>
            </a:endParaRPr>
          </a:p>
        </p:txBody>
      </p:sp>
      <p:sp>
        <p:nvSpPr>
          <p:cNvPr id="32772"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7F1C838-0274-4E25-B81E-DF2C0BFF25CB}" type="slidenum">
              <a:rPr lang="da-DK"/>
              <a:pPr fontAlgn="base">
                <a:spcBef>
                  <a:spcPct val="0"/>
                </a:spcBef>
                <a:spcAft>
                  <a:spcPct val="0"/>
                </a:spcAft>
              </a:pPr>
              <a:t>22</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D14031A1-406F-4D9A-86FE-D51CCC4924C7}" type="datetime1">
              <a:rPr lang="en-US"/>
              <a:pPr>
                <a:defRPr/>
              </a:pPr>
              <a:t>5/11/2012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4C90F58-0C74-4674-94E2-43AB1CD96C7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EBD073C-A750-4AA1-A0A8-2A65B79437EA}" type="datetime1">
              <a:rPr lang="en-US"/>
              <a:pPr>
                <a:defRPr/>
              </a:pPr>
              <a:t>5/11/2012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388F6A4-A1A3-48F4-81C0-770E4AD8CD4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5542DB4-7767-4A5C-9235-971B7ED881FD}" type="datetime1">
              <a:rPr lang="en-US"/>
              <a:pPr>
                <a:defRPr/>
              </a:pPr>
              <a:t>5/11/2012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BB6A5DD-5BD5-4247-A34C-AE4B75D7109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F9CC4DA-1A1F-45C1-860F-2B56EF9C1FDC}" type="datetime1">
              <a:rPr lang="en-US"/>
              <a:pPr>
                <a:defRPr/>
              </a:pPr>
              <a:t>5/11/2012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678938D-2733-4DA4-BC18-31A1A5E1C0C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858EC11-690A-4518-9589-2FE745D64750}" type="datetime1">
              <a:rPr lang="en-US"/>
              <a:pPr>
                <a:defRPr/>
              </a:pPr>
              <a:t>5/11/2012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33F708-8A88-4954-A663-DF61FC7ECA5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722CA72-01A0-469A-9D00-51BF8956AE22}" type="datetime1">
              <a:rPr lang="en-US"/>
              <a:pPr>
                <a:defRPr/>
              </a:pPr>
              <a:t>5/11/2012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43C5298D-8C51-42F6-9EF1-B0881E98220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AD090725-7A1A-4083-AF9B-14CB0CB41DD6}" type="datetime1">
              <a:rPr lang="en-US"/>
              <a:pPr>
                <a:defRPr/>
              </a:pPr>
              <a:t>5/11/2012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22AC5E07-B865-46E8-A82A-D9B5D03BB69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01E2CB9F-8F90-4415-B55D-ADB3275BA413}" type="datetime1">
              <a:rPr lang="en-US"/>
              <a:pPr>
                <a:defRPr/>
              </a:pPr>
              <a:t>5/11/2012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20B0F800-EAAC-4E76-8646-7B576C2A875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93543281-91D3-479A-8B37-BB78A5971670}" type="datetime1">
              <a:rPr lang="en-US"/>
              <a:pPr>
                <a:defRPr/>
              </a:pPr>
              <a:t>5/11/2012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769B7850-7910-41EF-9FB1-C83AC8510EF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8F6929A6-ACBD-4B9A-B5D0-1D24AFE929A7}" type="datetime1">
              <a:rPr lang="en-US"/>
              <a:pPr>
                <a:defRPr/>
              </a:pPr>
              <a:t>5/11/2012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8F579022-2F51-4371-A86F-7B1485B45A8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0D7D6C31-3529-4D54-958B-DA85B12D86F7}" type="datetime1">
              <a:rPr lang="en-US"/>
              <a:pPr>
                <a:defRPr/>
              </a:pPr>
              <a:t>5/11/2012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22E5B2C-4D91-46F6-87F4-82A959EC15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970773B3-3255-4FEC-B1F8-525B457F8E6D}" type="datetime1">
              <a:rPr lang="en-US"/>
              <a:pPr>
                <a:defRPr/>
              </a:pPr>
              <a:t>5/11/2012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72D63C44-F703-43B0-87B2-254A3CF7E5EA}"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67"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ftr="0" dt="0"/>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Lucida Sans" pitchFamily="34" charset="0"/>
        </a:defRPr>
      </a:lvl2pPr>
      <a:lvl3pPr algn="ctr" rtl="0" fontAlgn="base">
        <a:spcBef>
          <a:spcPct val="0"/>
        </a:spcBef>
        <a:spcAft>
          <a:spcPct val="0"/>
        </a:spcAft>
        <a:defRPr sz="4100" b="1">
          <a:solidFill>
            <a:schemeClr val="tx1"/>
          </a:solidFill>
          <a:latin typeface="Lucida Sans" pitchFamily="34" charset="0"/>
        </a:defRPr>
      </a:lvl3pPr>
      <a:lvl4pPr algn="ctr" rtl="0" fontAlgn="base">
        <a:spcBef>
          <a:spcPct val="0"/>
        </a:spcBef>
        <a:spcAft>
          <a:spcPct val="0"/>
        </a:spcAft>
        <a:defRPr sz="4100" b="1">
          <a:solidFill>
            <a:schemeClr val="tx1"/>
          </a:solidFill>
          <a:latin typeface="Lucida Sans" pitchFamily="34" charset="0"/>
        </a:defRPr>
      </a:lvl4pPr>
      <a:lvl5pPr algn="ctr" rtl="0" fontAlgn="base">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waronruralmaryland.com/"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23.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381000"/>
            <a:ext cx="7696200" cy="1371600"/>
          </a:xfrm>
        </p:spPr>
        <p:txBody>
          <a:bodyPr>
            <a:noAutofit/>
          </a:bodyPr>
          <a:lstStyle/>
          <a:p>
            <a:pPr fontAlgn="auto">
              <a:spcAft>
                <a:spcPts val="0"/>
              </a:spcAft>
              <a:defRPr/>
            </a:pPr>
            <a:r>
              <a:rPr lang="en-US" sz="4000" dirty="0" err="1" smtClean="0">
                <a:solidFill>
                  <a:schemeClr val="tx1"/>
                </a:solidFill>
              </a:rPr>
              <a:t>ThE</a:t>
            </a:r>
            <a:r>
              <a:rPr lang="en-US" sz="4000" dirty="0" smtClean="0">
                <a:solidFill>
                  <a:schemeClr val="tx1"/>
                </a:solidFill>
              </a:rPr>
              <a:t> NEW RULES ON LAND USE AFTER SB 236</a:t>
            </a:r>
            <a:endParaRPr lang="en-US" sz="4000" dirty="0">
              <a:solidFill>
                <a:schemeClr val="tx1"/>
              </a:solidFill>
            </a:endParaRPr>
          </a:p>
        </p:txBody>
      </p:sp>
      <p:sp>
        <p:nvSpPr>
          <p:cNvPr id="4" name="Slide Number Placeholder 3"/>
          <p:cNvSpPr>
            <a:spLocks noGrp="1"/>
          </p:cNvSpPr>
          <p:nvPr>
            <p:ph type="sldNum" sz="quarter" idx="12"/>
          </p:nvPr>
        </p:nvSpPr>
        <p:spPr/>
        <p:txBody>
          <a:bodyPr/>
          <a:lstStyle/>
          <a:p>
            <a:pPr>
              <a:defRPr/>
            </a:pPr>
            <a:fld id="{F8590D99-D624-43F9-8B7C-1F30FFF15C5F}" type="slidenum">
              <a:rPr lang="en-US"/>
              <a:pPr>
                <a:defRPr/>
              </a:pPr>
              <a:t>1</a:t>
            </a:fld>
            <a:endParaRPr lang="en-US"/>
          </a:p>
        </p:txBody>
      </p:sp>
      <p:sp>
        <p:nvSpPr>
          <p:cNvPr id="8" name="Subtitle 7"/>
          <p:cNvSpPr>
            <a:spLocks noGrp="1"/>
          </p:cNvSpPr>
          <p:nvPr>
            <p:ph type="subTitle" idx="1"/>
          </p:nvPr>
        </p:nvSpPr>
        <p:spPr>
          <a:xfrm>
            <a:off x="609600" y="5181600"/>
            <a:ext cx="7854950" cy="1371600"/>
          </a:xfrm>
        </p:spPr>
        <p:txBody>
          <a:bodyPr>
            <a:normAutofit lnSpcReduction="10000"/>
          </a:bodyPr>
          <a:lstStyle/>
          <a:p>
            <a:pPr fontAlgn="auto">
              <a:spcAft>
                <a:spcPts val="0"/>
              </a:spcAft>
              <a:buClr>
                <a:schemeClr val="tx1">
                  <a:shade val="95000"/>
                </a:schemeClr>
              </a:buClr>
              <a:buFont typeface="Wingdings 2"/>
              <a:buNone/>
              <a:defRPr/>
            </a:pPr>
            <a:r>
              <a:rPr lang="en-US" sz="2000" dirty="0" smtClean="0"/>
              <a:t>Prepared by Les Knapp, Associate Director , </a:t>
            </a:r>
            <a:r>
              <a:rPr lang="en-US" sz="2000" dirty="0" err="1" smtClean="0"/>
              <a:t>MACo</a:t>
            </a:r>
            <a:r>
              <a:rPr lang="en-US" sz="2000" dirty="0" smtClean="0"/>
              <a:t>  and </a:t>
            </a:r>
          </a:p>
          <a:p>
            <a:pPr fontAlgn="auto">
              <a:spcAft>
                <a:spcPts val="0"/>
              </a:spcAft>
              <a:buClr>
                <a:schemeClr val="tx1">
                  <a:shade val="95000"/>
                </a:schemeClr>
              </a:buClr>
              <a:buFont typeface="Wingdings 2"/>
              <a:buNone/>
              <a:defRPr/>
            </a:pPr>
            <a:r>
              <a:rPr lang="en-US" sz="2000" dirty="0" smtClean="0"/>
              <a:t>Amanda </a:t>
            </a:r>
            <a:r>
              <a:rPr lang="en-US" sz="2000" dirty="0" err="1" smtClean="0"/>
              <a:t>Stakem</a:t>
            </a:r>
            <a:r>
              <a:rPr lang="en-US" sz="2000" dirty="0" smtClean="0"/>
              <a:t> Conn, Principal Counsel to MDP*</a:t>
            </a:r>
          </a:p>
          <a:p>
            <a:pPr fontAlgn="auto">
              <a:spcAft>
                <a:spcPts val="0"/>
              </a:spcAft>
              <a:buClr>
                <a:schemeClr val="tx1">
                  <a:shade val="95000"/>
                </a:schemeClr>
              </a:buClr>
              <a:buFont typeface="Wingdings 2"/>
              <a:buNone/>
              <a:defRPr/>
            </a:pPr>
            <a:r>
              <a:rPr lang="en-US" sz="2000" dirty="0" smtClean="0"/>
              <a:t>for the Maryland State Bar Association , 2012-05-11</a:t>
            </a:r>
          </a:p>
          <a:p>
            <a:pPr fontAlgn="auto">
              <a:spcAft>
                <a:spcPts val="0"/>
              </a:spcAft>
              <a:buClr>
                <a:schemeClr val="tx1">
                  <a:shade val="95000"/>
                </a:schemeClr>
              </a:buClr>
              <a:buFont typeface="Wingdings 2"/>
              <a:buNone/>
              <a:defRPr/>
            </a:pPr>
            <a:r>
              <a:rPr lang="en-US" sz="1400" dirty="0" smtClean="0"/>
              <a:t>*This is prepared for educational purposes and is not advice of the Attorney General’s Office</a:t>
            </a:r>
          </a:p>
          <a:p>
            <a:pPr fontAlgn="auto">
              <a:spcAft>
                <a:spcPts val="0"/>
              </a:spcAft>
              <a:buClr>
                <a:schemeClr val="tx1">
                  <a:shade val="95000"/>
                </a:schemeClr>
              </a:buClr>
              <a:buFont typeface="Wingdings 2"/>
              <a:buNone/>
              <a:defRPr/>
            </a:pPr>
            <a:endParaRPr lang="en-US" sz="2000" dirty="0"/>
          </a:p>
        </p:txBody>
      </p:sp>
      <p:pic>
        <p:nvPicPr>
          <p:cNvPr id="3077" name="Picture 8" descr="DSCF1172.JPG"/>
          <p:cNvPicPr>
            <a:picLocks noChangeAspect="1"/>
          </p:cNvPicPr>
          <p:nvPr/>
        </p:nvPicPr>
        <p:blipFill>
          <a:blip r:embed="rId3" cstate="print"/>
          <a:srcRect/>
          <a:stretch>
            <a:fillRect/>
          </a:stretch>
        </p:blipFill>
        <p:spPr bwMode="auto">
          <a:xfrm>
            <a:off x="2667000" y="2438400"/>
            <a:ext cx="3810000" cy="262731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 Development Restrictions</a:t>
            </a:r>
            <a:endParaRPr lang="en-US" dirty="0"/>
          </a:p>
        </p:txBody>
      </p:sp>
      <p:sp>
        <p:nvSpPr>
          <p:cNvPr id="4" name="Slide Number Placeholder 3"/>
          <p:cNvSpPr>
            <a:spLocks noGrp="1"/>
          </p:cNvSpPr>
          <p:nvPr>
            <p:ph type="sldNum" sz="quarter" idx="12"/>
          </p:nvPr>
        </p:nvSpPr>
        <p:spPr/>
        <p:txBody>
          <a:bodyPr/>
          <a:lstStyle/>
          <a:p>
            <a:pPr>
              <a:defRPr/>
            </a:pPr>
            <a:fld id="{A0600978-9CF0-4BF6-83E7-A9DFA3739E48}" type="slidenum">
              <a:rPr lang="en-US"/>
              <a:pPr>
                <a:defRPr/>
              </a:pPr>
              <a:t>10</a:t>
            </a:fld>
            <a:endParaRPr lang="en-US"/>
          </a:p>
        </p:txBody>
      </p:sp>
      <p:sp>
        <p:nvSpPr>
          <p:cNvPr id="12292" name="Subtitle 2"/>
          <p:cNvSpPr>
            <a:spLocks noGrp="1"/>
          </p:cNvSpPr>
          <p:nvPr>
            <p:ph type="subTitle" idx="1"/>
          </p:nvPr>
        </p:nvSpPr>
        <p:spPr>
          <a:xfrm>
            <a:off x="533400" y="2743200"/>
            <a:ext cx="7854950" cy="3810000"/>
          </a:xfrm>
        </p:spPr>
        <p:txBody>
          <a:bodyPr/>
          <a:lstStyle/>
          <a:p>
            <a:pPr algn="l"/>
            <a:r>
              <a:rPr lang="en-US" dirty="0" smtClean="0"/>
              <a:t>Tier I allows:</a:t>
            </a:r>
          </a:p>
          <a:p>
            <a:pPr algn="l"/>
            <a:endParaRPr lang="en-US" dirty="0" smtClean="0"/>
          </a:p>
          <a:p>
            <a:pPr algn="l"/>
            <a:r>
              <a:rPr lang="en-US" dirty="0" smtClean="0"/>
              <a:t>(1) major and minor subdivisions on public sewerage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II</a:t>
            </a:r>
            <a:br>
              <a:rPr lang="en-US" dirty="0" smtClean="0"/>
            </a:br>
            <a:r>
              <a:rPr lang="en-US" dirty="0" err="1" smtClean="0"/>
              <a:t>CRiteria</a:t>
            </a:r>
            <a:endParaRPr lang="en-US" dirty="0"/>
          </a:p>
        </p:txBody>
      </p:sp>
      <p:sp>
        <p:nvSpPr>
          <p:cNvPr id="4" name="Slide Number Placeholder 3"/>
          <p:cNvSpPr>
            <a:spLocks noGrp="1"/>
          </p:cNvSpPr>
          <p:nvPr>
            <p:ph type="sldNum" sz="quarter" idx="12"/>
          </p:nvPr>
        </p:nvSpPr>
        <p:spPr/>
        <p:txBody>
          <a:bodyPr/>
          <a:lstStyle/>
          <a:p>
            <a:pPr>
              <a:defRPr/>
            </a:pPr>
            <a:fld id="{BD06B888-4A6C-462D-863E-E95D1DCE2032}" type="slidenum">
              <a:rPr lang="en-US"/>
              <a:pPr>
                <a:defRPr/>
              </a:pPr>
              <a:t>11</a:t>
            </a:fld>
            <a:endParaRPr lang="en-US"/>
          </a:p>
        </p:txBody>
      </p:sp>
      <p:sp>
        <p:nvSpPr>
          <p:cNvPr id="3" name="Subtitle 2"/>
          <p:cNvSpPr>
            <a:spLocks noGrp="1"/>
          </p:cNvSpPr>
          <p:nvPr>
            <p:ph type="subTitle" idx="1"/>
          </p:nvPr>
        </p:nvSpPr>
        <p:spPr>
          <a:xfrm>
            <a:off x="533400" y="2743200"/>
            <a:ext cx="7854950" cy="3810000"/>
          </a:xfrm>
        </p:spPr>
        <p:txBody>
          <a:bodyPr>
            <a:normAutofit fontScale="700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A Tier II area must:</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(1) be planned to be served by a public sewerage in a municipal growth element or a mapped locally designated growth area</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AND</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(2) be needed to satisfy the demand for development at densities consistent with the jurisdiction’s long-term development policy after considering the capacity of land areas available for development, including in-fill and redevelopment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II Development Restrictions</a:t>
            </a:r>
            <a:endParaRPr lang="en-US" dirty="0"/>
          </a:p>
        </p:txBody>
      </p:sp>
      <p:sp>
        <p:nvSpPr>
          <p:cNvPr id="4" name="Slide Number Placeholder 3"/>
          <p:cNvSpPr>
            <a:spLocks noGrp="1"/>
          </p:cNvSpPr>
          <p:nvPr>
            <p:ph type="sldNum" sz="quarter" idx="12"/>
          </p:nvPr>
        </p:nvSpPr>
        <p:spPr/>
        <p:txBody>
          <a:bodyPr/>
          <a:lstStyle/>
          <a:p>
            <a:pPr>
              <a:defRPr/>
            </a:pPr>
            <a:fld id="{BC0E262D-9655-4DDF-9F07-51A75FB8EAB3}" type="slidenum">
              <a:rPr lang="en-US"/>
              <a:pPr>
                <a:defRPr/>
              </a:pPr>
              <a:t>12</a:t>
            </a:fld>
            <a:endParaRPr lang="en-US"/>
          </a:p>
        </p:txBody>
      </p:sp>
      <p:sp>
        <p:nvSpPr>
          <p:cNvPr id="14340" name="Subtitle 2"/>
          <p:cNvSpPr>
            <a:spLocks noGrp="1"/>
          </p:cNvSpPr>
          <p:nvPr>
            <p:ph type="subTitle" idx="1"/>
          </p:nvPr>
        </p:nvSpPr>
        <p:spPr>
          <a:xfrm>
            <a:off x="533400" y="2743200"/>
            <a:ext cx="7854950" cy="3810000"/>
          </a:xfrm>
        </p:spPr>
        <p:txBody>
          <a:bodyPr/>
          <a:lstStyle/>
          <a:p>
            <a:pPr algn="l"/>
            <a:r>
              <a:rPr lang="en-US" dirty="0" smtClean="0"/>
              <a:t>Tier II allows:</a:t>
            </a:r>
          </a:p>
          <a:p>
            <a:pPr algn="l"/>
            <a:endParaRPr lang="en-US" dirty="0" smtClean="0"/>
          </a:p>
          <a:p>
            <a:pPr algn="l"/>
            <a:r>
              <a:rPr lang="en-US" dirty="0" smtClean="0"/>
              <a:t>(1) major or minor subdivisions on public sewerage systems</a:t>
            </a:r>
          </a:p>
          <a:p>
            <a:pPr algn="l"/>
            <a:r>
              <a:rPr lang="en-US" dirty="0" smtClean="0"/>
              <a:t>(2) minor subdivisions on septic systems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III</a:t>
            </a:r>
            <a:br>
              <a:rPr lang="en-US" dirty="0" smtClean="0"/>
            </a:br>
            <a:r>
              <a:rPr lang="en-US" dirty="0" smtClean="0"/>
              <a:t>Criteria</a:t>
            </a:r>
            <a:endParaRPr lang="en-US" dirty="0"/>
          </a:p>
        </p:txBody>
      </p:sp>
      <p:sp>
        <p:nvSpPr>
          <p:cNvPr id="4" name="Slide Number Placeholder 3"/>
          <p:cNvSpPr>
            <a:spLocks noGrp="1"/>
          </p:cNvSpPr>
          <p:nvPr>
            <p:ph type="sldNum" sz="quarter" idx="12"/>
          </p:nvPr>
        </p:nvSpPr>
        <p:spPr/>
        <p:txBody>
          <a:bodyPr/>
          <a:lstStyle/>
          <a:p>
            <a:pPr>
              <a:defRPr/>
            </a:pPr>
            <a:fld id="{8C0AF838-D520-491E-95F5-C97A20ED68E0}" type="slidenum">
              <a:rPr lang="en-US"/>
              <a:pPr>
                <a:defRPr/>
              </a:pPr>
              <a:t>13</a:t>
            </a:fld>
            <a:endParaRPr lang="en-US"/>
          </a:p>
        </p:txBody>
      </p:sp>
      <p:sp>
        <p:nvSpPr>
          <p:cNvPr id="3" name="Subtitle 2"/>
          <p:cNvSpPr>
            <a:spLocks noGrp="1"/>
          </p:cNvSpPr>
          <p:nvPr>
            <p:ph type="subTitle" idx="1"/>
          </p:nvPr>
        </p:nvSpPr>
        <p:spPr>
          <a:xfrm>
            <a:off x="533400" y="2743200"/>
            <a:ext cx="7854950" cy="3810000"/>
          </a:xfrm>
        </p:spPr>
        <p:txBody>
          <a:bodyPr>
            <a:normAutofit fontScale="475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sz="2900" dirty="0" smtClean="0"/>
              <a:t>A Tier III area must:</a:t>
            </a:r>
          </a:p>
          <a:p>
            <a:pPr algn="l" fontAlgn="auto">
              <a:spcAft>
                <a:spcPts val="0"/>
              </a:spcAft>
              <a:buClr>
                <a:schemeClr val="tx1">
                  <a:shade val="95000"/>
                </a:schemeClr>
              </a:buClr>
              <a:buFont typeface="Wingdings 2"/>
              <a:buNone/>
              <a:defRPr/>
            </a:pPr>
            <a:endParaRPr lang="en-US" sz="2900" dirty="0" smtClean="0"/>
          </a:p>
          <a:p>
            <a:pPr algn="l" fontAlgn="auto">
              <a:spcAft>
                <a:spcPts val="0"/>
              </a:spcAft>
              <a:buClr>
                <a:schemeClr val="tx1">
                  <a:shade val="95000"/>
                </a:schemeClr>
              </a:buClr>
              <a:buFont typeface="Wingdings 2"/>
              <a:buNone/>
              <a:defRPr/>
            </a:pPr>
            <a:r>
              <a:rPr lang="en-US" sz="2900" dirty="0" smtClean="0"/>
              <a:t>(1) not be planned for sewerage service</a:t>
            </a:r>
          </a:p>
          <a:p>
            <a:pPr algn="l" fontAlgn="auto">
              <a:spcAft>
                <a:spcPts val="0"/>
              </a:spcAft>
              <a:buClr>
                <a:schemeClr val="tx1">
                  <a:shade val="95000"/>
                </a:schemeClr>
              </a:buClr>
              <a:buFont typeface="Wingdings 2"/>
              <a:buNone/>
              <a:defRPr/>
            </a:pPr>
            <a:r>
              <a:rPr lang="en-US" sz="2900" dirty="0" smtClean="0"/>
              <a:t>(2) not be dominated by agricultural or forest land</a:t>
            </a:r>
          </a:p>
          <a:p>
            <a:pPr algn="l" fontAlgn="auto">
              <a:spcAft>
                <a:spcPts val="0"/>
              </a:spcAft>
              <a:buClr>
                <a:schemeClr val="tx1">
                  <a:shade val="95000"/>
                </a:schemeClr>
              </a:buClr>
              <a:buFont typeface="Wingdings 2"/>
              <a:buNone/>
              <a:defRPr/>
            </a:pPr>
            <a:r>
              <a:rPr lang="en-US" sz="2900" dirty="0" smtClean="0"/>
              <a:t>(3) not be planned or zoned by a local government for land, agricultural, or resource protection</a:t>
            </a:r>
          </a:p>
          <a:p>
            <a:pPr algn="l" fontAlgn="auto">
              <a:spcAft>
                <a:spcPts val="0"/>
              </a:spcAft>
              <a:buClr>
                <a:schemeClr val="tx1">
                  <a:shade val="95000"/>
                </a:schemeClr>
              </a:buClr>
              <a:buFont typeface="Wingdings 2"/>
              <a:buNone/>
              <a:defRPr/>
            </a:pPr>
            <a:endParaRPr lang="en-US" sz="2900" dirty="0" smtClean="0"/>
          </a:p>
          <a:p>
            <a:pPr algn="l" fontAlgn="auto">
              <a:spcAft>
                <a:spcPts val="0"/>
              </a:spcAft>
              <a:buClr>
                <a:schemeClr val="tx1">
                  <a:shade val="95000"/>
                </a:schemeClr>
              </a:buClr>
              <a:buFont typeface="Wingdings 2"/>
              <a:buNone/>
              <a:defRPr/>
            </a:pPr>
            <a:r>
              <a:rPr lang="en-US" sz="2900" dirty="0" smtClean="0"/>
              <a:t>AND</a:t>
            </a:r>
          </a:p>
          <a:p>
            <a:pPr algn="l" fontAlgn="auto">
              <a:spcAft>
                <a:spcPts val="0"/>
              </a:spcAft>
              <a:buClr>
                <a:schemeClr val="tx1">
                  <a:shade val="95000"/>
                </a:schemeClr>
              </a:buClr>
              <a:buFont typeface="Wingdings 2"/>
              <a:buNone/>
              <a:defRPr/>
            </a:pPr>
            <a:endParaRPr lang="en-US" sz="2900" dirty="0" smtClean="0"/>
          </a:p>
          <a:p>
            <a:pPr algn="l" fontAlgn="auto">
              <a:spcAft>
                <a:spcPts val="0"/>
              </a:spcAft>
              <a:buClr>
                <a:schemeClr val="tx1">
                  <a:shade val="95000"/>
                </a:schemeClr>
              </a:buClr>
              <a:buFont typeface="Wingdings 2"/>
              <a:buNone/>
              <a:defRPr/>
            </a:pPr>
            <a:r>
              <a:rPr lang="en-US" sz="2900" dirty="0" smtClean="0"/>
              <a:t>(4) fall in one of the following categories</a:t>
            </a:r>
          </a:p>
          <a:p>
            <a:pPr lvl="1" algn="l" fontAlgn="auto">
              <a:spcAft>
                <a:spcPts val="0"/>
              </a:spcAft>
              <a:buFont typeface="Arial" pitchFamily="34" charset="0"/>
              <a:buChar char="•"/>
              <a:defRPr/>
            </a:pPr>
            <a:r>
              <a:rPr lang="en-US" sz="2900" dirty="0" smtClean="0"/>
              <a:t>a municipal corporation not served by public sewerage</a:t>
            </a:r>
          </a:p>
          <a:p>
            <a:pPr lvl="1" algn="l" fontAlgn="auto">
              <a:spcAft>
                <a:spcPts val="0"/>
              </a:spcAft>
              <a:buFont typeface="Arial" pitchFamily="34" charset="0"/>
              <a:buChar char="•"/>
              <a:defRPr/>
            </a:pPr>
            <a:r>
              <a:rPr lang="en-US" sz="2900" dirty="0" smtClean="0"/>
              <a:t>a rural village as defined by statute (§ 5-7B-03(f) of the State Finance and Procurement Article)</a:t>
            </a:r>
          </a:p>
          <a:p>
            <a:pPr lvl="1" algn="l" fontAlgn="auto">
              <a:spcAft>
                <a:spcPts val="0"/>
              </a:spcAft>
              <a:buFont typeface="Arial" pitchFamily="34" charset="0"/>
              <a:buChar char="•"/>
              <a:defRPr/>
            </a:pPr>
            <a:r>
              <a:rPr lang="en-US" sz="2900" dirty="0" smtClean="0"/>
              <a:t>an area planned or zoned for large lot development</a:t>
            </a:r>
          </a:p>
          <a:p>
            <a:pPr lvl="1" algn="l" fontAlgn="auto">
              <a:spcAft>
                <a:spcPts val="0"/>
              </a:spcAft>
              <a:buFont typeface="Arial" pitchFamily="34" charset="0"/>
              <a:buChar char="•"/>
              <a:defRPr/>
            </a:pPr>
            <a:r>
              <a:rPr lang="en-US" sz="2900" dirty="0" smtClean="0"/>
              <a:t>a mapped locally designated growth area</a:t>
            </a:r>
          </a:p>
          <a:p>
            <a:pPr algn="l" fontAlgn="auto">
              <a:spcAft>
                <a:spcPts val="0"/>
              </a:spcAft>
              <a:buClr>
                <a:schemeClr val="tx1">
                  <a:shade val="95000"/>
                </a:schemeClr>
              </a:buClr>
              <a:buFont typeface="Wingdings 2"/>
              <a:buNone/>
              <a:defRPr/>
            </a:pPr>
            <a:endParaRPr lang="en-US" sz="2900" dirty="0" smtClean="0"/>
          </a:p>
          <a:p>
            <a:pPr algn="l" fontAlgn="auto">
              <a:spcAft>
                <a:spcPts val="0"/>
              </a:spcAft>
              <a:buClr>
                <a:schemeClr val="tx1">
                  <a:shade val="95000"/>
                </a:schemeClr>
              </a:buClr>
              <a:buFont typeface="Wingdings 2"/>
              <a:buNone/>
              <a:defRPr/>
            </a:pPr>
            <a:r>
              <a:rPr lang="en-US" sz="2900" dirty="0" smtClean="0"/>
              <a:t>NOTE:  A local  jurisdiction must strive to avoid creating a Tier III area that is bounded on all sides by land in a Tier IV area.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III Development Restrictions</a:t>
            </a:r>
            <a:endParaRPr lang="en-US" dirty="0"/>
          </a:p>
        </p:txBody>
      </p:sp>
      <p:sp>
        <p:nvSpPr>
          <p:cNvPr id="4" name="Slide Number Placeholder 3"/>
          <p:cNvSpPr>
            <a:spLocks noGrp="1"/>
          </p:cNvSpPr>
          <p:nvPr>
            <p:ph type="sldNum" sz="quarter" idx="12"/>
          </p:nvPr>
        </p:nvSpPr>
        <p:spPr/>
        <p:txBody>
          <a:bodyPr/>
          <a:lstStyle/>
          <a:p>
            <a:pPr>
              <a:defRPr/>
            </a:pPr>
            <a:fld id="{FED7FD4A-50BB-4EB5-871F-DBF7BAF4AE98}" type="slidenum">
              <a:rPr lang="en-US"/>
              <a:pPr>
                <a:defRPr/>
              </a:pPr>
              <a:t>14</a:t>
            </a:fld>
            <a:endParaRPr lang="en-US"/>
          </a:p>
        </p:txBody>
      </p:sp>
      <p:sp>
        <p:nvSpPr>
          <p:cNvPr id="3" name="Subtitle 2"/>
          <p:cNvSpPr>
            <a:spLocks noGrp="1"/>
          </p:cNvSpPr>
          <p:nvPr>
            <p:ph type="subTitle" idx="1"/>
          </p:nvPr>
        </p:nvSpPr>
        <p:spPr>
          <a:xfrm>
            <a:off x="533400" y="2743200"/>
            <a:ext cx="7854950" cy="3810000"/>
          </a:xfrm>
        </p:spPr>
        <p:txBody>
          <a:bodyPr>
            <a:normAutofit fontScale="625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Tier III allows:</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(1) minor subdivisions on septic systems</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(2) major subdivisions on septic systems, community systems, or shared facilities if the local planning board has reviewed and recommended the approval of the major subdivision</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NOTE:  Before approving a Tier III major subdivision the planning board must hold at least one public hearing and include as part of its review:  (1) the cost of providing local government services to the subdivision (unless such review is already required); and (2) the potential environmental issues or a natural resources inventory related to the proposed subdivision)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IV</a:t>
            </a:r>
            <a:br>
              <a:rPr lang="en-US" dirty="0" smtClean="0"/>
            </a:br>
            <a:r>
              <a:rPr lang="en-US" dirty="0" smtClean="0"/>
              <a:t>CRITERIA</a:t>
            </a:r>
            <a:endParaRPr lang="en-US" dirty="0"/>
          </a:p>
        </p:txBody>
      </p:sp>
      <p:sp>
        <p:nvSpPr>
          <p:cNvPr id="4" name="Slide Number Placeholder 3"/>
          <p:cNvSpPr>
            <a:spLocks noGrp="1"/>
          </p:cNvSpPr>
          <p:nvPr>
            <p:ph type="sldNum" sz="quarter" idx="12"/>
          </p:nvPr>
        </p:nvSpPr>
        <p:spPr/>
        <p:txBody>
          <a:bodyPr/>
          <a:lstStyle/>
          <a:p>
            <a:pPr>
              <a:defRPr/>
            </a:pPr>
            <a:fld id="{BEFFCE11-0158-4E60-9D43-F531BB3830AC}" type="slidenum">
              <a:rPr lang="en-US"/>
              <a:pPr>
                <a:defRPr/>
              </a:pPr>
              <a:t>15</a:t>
            </a:fld>
            <a:endParaRPr lang="en-US"/>
          </a:p>
        </p:txBody>
      </p:sp>
      <p:sp>
        <p:nvSpPr>
          <p:cNvPr id="3" name="Subtitle 2"/>
          <p:cNvSpPr>
            <a:spLocks noGrp="1"/>
          </p:cNvSpPr>
          <p:nvPr>
            <p:ph type="subTitle" idx="1"/>
          </p:nvPr>
        </p:nvSpPr>
        <p:spPr>
          <a:xfrm>
            <a:off x="533400" y="2743200"/>
            <a:ext cx="7854950" cy="3810000"/>
          </a:xfrm>
        </p:spPr>
        <p:txBody>
          <a:bodyPr>
            <a:normAutofit fontScale="625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A Tier IV areas cannot be planned for sewerage service and are:  </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(1) areas planned or zoned by a local jurisdiction for land, agricultural, or resource protection, preservation, or conservation</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(2) areas dominated by agricultural lands, forest lands, or other natural areas</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OR</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(3) Rural Legacy areas, priority preservation areas, or areas subject to a State or local covenant, restriction, condition, or conservation easement  for the purposes of natural resources or agricultural land preservation</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IV Development Restrictions</a:t>
            </a:r>
            <a:endParaRPr lang="en-US" dirty="0"/>
          </a:p>
        </p:txBody>
      </p:sp>
      <p:sp>
        <p:nvSpPr>
          <p:cNvPr id="4" name="Slide Number Placeholder 3"/>
          <p:cNvSpPr>
            <a:spLocks noGrp="1"/>
          </p:cNvSpPr>
          <p:nvPr>
            <p:ph type="sldNum" sz="quarter" idx="12"/>
          </p:nvPr>
        </p:nvSpPr>
        <p:spPr/>
        <p:txBody>
          <a:bodyPr/>
          <a:lstStyle/>
          <a:p>
            <a:pPr>
              <a:defRPr/>
            </a:pPr>
            <a:fld id="{38FA2144-3FCB-4582-9ED7-02343F5614BD}" type="slidenum">
              <a:rPr lang="en-US"/>
              <a:pPr>
                <a:defRPr/>
              </a:pPr>
              <a:t>16</a:t>
            </a:fld>
            <a:endParaRPr lang="en-US"/>
          </a:p>
        </p:txBody>
      </p:sp>
      <p:sp>
        <p:nvSpPr>
          <p:cNvPr id="3" name="Subtitle 2"/>
          <p:cNvSpPr>
            <a:spLocks noGrp="1"/>
          </p:cNvSpPr>
          <p:nvPr>
            <p:ph type="subTitle" idx="1"/>
          </p:nvPr>
        </p:nvSpPr>
        <p:spPr>
          <a:xfrm>
            <a:off x="533400" y="2743200"/>
            <a:ext cx="7854950" cy="3810000"/>
          </a:xfrm>
        </p:spPr>
        <p:txBody>
          <a:bodyPr>
            <a:normAutofit fontScale="925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Tier IV allows:</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(1) minor subdivisions on septic systems</a:t>
            </a:r>
          </a:p>
          <a:p>
            <a:pPr algn="l" fontAlgn="auto">
              <a:spcAft>
                <a:spcPts val="0"/>
              </a:spcAft>
              <a:buClr>
                <a:schemeClr val="tx1">
                  <a:shade val="95000"/>
                </a:schemeClr>
              </a:buClr>
              <a:buFont typeface="Wingdings 2"/>
              <a:buNone/>
              <a:defRPr/>
            </a:pPr>
            <a:r>
              <a:rPr lang="en-US" dirty="0" smtClean="0"/>
              <a:t>(2) IF the jurisdiction’s Tier IV area has been verified by MDP as having an actual overall yield of not more than one dwelling unit per 20 acres, major subdivisions on septic systems, community systems, or shared facilities at the local jurisdiction’s discretion</a:t>
            </a:r>
          </a:p>
          <a:p>
            <a:pPr algn="l" fontAlgn="auto">
              <a:spcAft>
                <a:spcPts val="0"/>
              </a:spcAft>
              <a:buClr>
                <a:schemeClr val="tx1">
                  <a:shade val="95000"/>
                </a:schemeClr>
              </a:buClr>
              <a:buFont typeface="Wingdings 2"/>
              <a:buNone/>
              <a:defRPr/>
            </a:pP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IV</a:t>
            </a:r>
            <a:br>
              <a:rPr lang="en-US" dirty="0" smtClean="0"/>
            </a:br>
            <a:r>
              <a:rPr lang="en-US" dirty="0" smtClean="0"/>
              <a:t>1 in 20 Exception</a:t>
            </a:r>
            <a:endParaRPr lang="en-US" dirty="0"/>
          </a:p>
        </p:txBody>
      </p:sp>
      <p:sp>
        <p:nvSpPr>
          <p:cNvPr id="4" name="Slide Number Placeholder 3"/>
          <p:cNvSpPr>
            <a:spLocks noGrp="1"/>
          </p:cNvSpPr>
          <p:nvPr>
            <p:ph type="sldNum" sz="quarter" idx="12"/>
          </p:nvPr>
        </p:nvSpPr>
        <p:spPr/>
        <p:txBody>
          <a:bodyPr/>
          <a:lstStyle/>
          <a:p>
            <a:pPr>
              <a:defRPr/>
            </a:pPr>
            <a:fld id="{F51D04D7-3BCE-42AD-830E-C2C32549E7A5}" type="slidenum">
              <a:rPr lang="en-US"/>
              <a:pPr>
                <a:defRPr/>
              </a:pPr>
              <a:t>17</a:t>
            </a:fld>
            <a:endParaRPr lang="en-US"/>
          </a:p>
        </p:txBody>
      </p:sp>
      <p:sp>
        <p:nvSpPr>
          <p:cNvPr id="3" name="Subtitle 2"/>
          <p:cNvSpPr>
            <a:spLocks noGrp="1"/>
          </p:cNvSpPr>
          <p:nvPr>
            <p:ph type="subTitle" idx="1"/>
          </p:nvPr>
        </p:nvSpPr>
        <p:spPr>
          <a:xfrm>
            <a:off x="533400" y="2743200"/>
            <a:ext cx="7854950" cy="3810000"/>
          </a:xfrm>
        </p:spPr>
        <p:txBody>
          <a:bodyPr>
            <a:normAutofit fontScale="550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For exception to apply, a local jurisdiction may request that MDP verify that the jurisdiction’s subdivision and zoning requirements in the jurisdiction’s cumulative Tier IV area result in an actual overall yield of not more than one dwelling unit per 20 acres</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If requested by a local jurisdiction to verify, MDP shall:</a:t>
            </a:r>
          </a:p>
          <a:p>
            <a:pPr lvl="1" algn="l" fontAlgn="auto">
              <a:spcAft>
                <a:spcPts val="0"/>
              </a:spcAft>
              <a:buFont typeface="Wingdings 2"/>
              <a:buNone/>
              <a:defRPr/>
            </a:pPr>
            <a:r>
              <a:rPr lang="en-US" dirty="0" smtClean="0"/>
              <a:t>(1) review the local zoning code and any relevant subdivision or development regulations or rules to help determine the overall development yield;</a:t>
            </a:r>
          </a:p>
          <a:p>
            <a:pPr lvl="1" algn="l" fontAlgn="auto">
              <a:spcAft>
                <a:spcPts val="0"/>
              </a:spcAft>
              <a:buFont typeface="Wingdings 2"/>
              <a:buNone/>
              <a:defRPr/>
            </a:pPr>
            <a:r>
              <a:rPr lang="en-US" dirty="0" smtClean="0"/>
              <a:t>(2) request, if appropriate, information from the local jurisdiction to help determine the overall development yield in Tier IV;</a:t>
            </a:r>
          </a:p>
          <a:p>
            <a:pPr lvl="1" algn="l" fontAlgn="auto">
              <a:spcAft>
                <a:spcPts val="0"/>
              </a:spcAft>
              <a:buFont typeface="Wingdings 2"/>
              <a:buNone/>
              <a:defRPr/>
            </a:pPr>
            <a:r>
              <a:rPr lang="en-US" dirty="0" smtClean="0"/>
              <a:t>(3) examine any additional information that the local jurisdiction provides supporting the qualification of the jurisdiction’s zoning districts; </a:t>
            </a:r>
          </a:p>
          <a:p>
            <a:pPr lvl="1" algn="l" fontAlgn="auto">
              <a:spcAft>
                <a:spcPts val="0"/>
              </a:spcAft>
              <a:buFont typeface="Wingdings 2"/>
              <a:buNone/>
              <a:defRPr/>
            </a:pPr>
            <a:r>
              <a:rPr lang="en-US" dirty="0" smtClean="0"/>
              <a:t>(4) consult with the Maryland Sustainable Growth Commission; and</a:t>
            </a:r>
          </a:p>
          <a:p>
            <a:pPr lvl="1" algn="l" fontAlgn="auto">
              <a:spcAft>
                <a:spcPts val="0"/>
              </a:spcAft>
              <a:buFont typeface="Wingdings 2"/>
              <a:buNone/>
              <a:defRPr/>
            </a:pPr>
            <a:r>
              <a:rPr lang="en-US" dirty="0" smtClean="0"/>
              <a:t>(5) discuss any discrepancies or questions with the local jurisdiction before making a final determination</a:t>
            </a:r>
          </a:p>
          <a:p>
            <a:pPr algn="l" fontAlgn="auto">
              <a:spcAft>
                <a:spcPts val="0"/>
              </a:spcAft>
              <a:buClr>
                <a:schemeClr val="tx1">
                  <a:shade val="95000"/>
                </a:schemeClr>
              </a:buClr>
              <a:buFont typeface="Wingdings 2"/>
              <a:buNone/>
              <a:defRPr/>
            </a:pPr>
            <a:r>
              <a:rPr lang="en-US" dirty="0" smtClean="0"/>
              <a:t>[§ 9-206(h) of the Environment Article and </a:t>
            </a:r>
            <a:r>
              <a:rPr lang="en-US" dirty="0" err="1" smtClean="0"/>
              <a:t>Uncodified</a:t>
            </a:r>
            <a:r>
              <a:rPr lang="en-US" dirty="0" smtClean="0"/>
              <a:t> Section 5 of SB 236]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Designation conflicts</a:t>
            </a:r>
            <a:endParaRPr lang="en-US" dirty="0"/>
          </a:p>
        </p:txBody>
      </p:sp>
      <p:sp>
        <p:nvSpPr>
          <p:cNvPr id="4" name="Slide Number Placeholder 3"/>
          <p:cNvSpPr>
            <a:spLocks noGrp="1"/>
          </p:cNvSpPr>
          <p:nvPr>
            <p:ph type="sldNum" sz="quarter" idx="12"/>
          </p:nvPr>
        </p:nvSpPr>
        <p:spPr/>
        <p:txBody>
          <a:bodyPr/>
          <a:lstStyle/>
          <a:p>
            <a:pPr>
              <a:defRPr/>
            </a:pPr>
            <a:fld id="{161645C3-347E-4D41-AD89-01EC3C4E9485}" type="slidenum">
              <a:rPr lang="en-US"/>
              <a:pPr>
                <a:defRPr/>
              </a:pPr>
              <a:t>18</a:t>
            </a:fld>
            <a:endParaRPr lang="en-US"/>
          </a:p>
        </p:txBody>
      </p:sp>
      <p:sp>
        <p:nvSpPr>
          <p:cNvPr id="3" name="Subtitle 2"/>
          <p:cNvSpPr>
            <a:spLocks noGrp="1"/>
          </p:cNvSpPr>
          <p:nvPr>
            <p:ph type="subTitle" idx="1"/>
          </p:nvPr>
        </p:nvSpPr>
        <p:spPr>
          <a:xfrm>
            <a:off x="533400" y="2743200"/>
            <a:ext cx="7854950" cy="3810000"/>
          </a:xfrm>
        </p:spPr>
        <p:txBody>
          <a:bodyPr>
            <a:normAutofit fontScale="550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If two or more local jurisdictions adopt conflicting Tier designations for the same area, the Department of the Environment (MDE) and MDP shall confer with the local jurisdictions to seek resolution.</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If the conflict is not resolved, MDE shall determine which Tier designation prevails</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 MDP shall recommend to MDE a preferred Tier designation based on:</a:t>
            </a:r>
          </a:p>
          <a:p>
            <a:pPr lvl="1" algn="l" fontAlgn="auto">
              <a:spcAft>
                <a:spcPts val="0"/>
              </a:spcAft>
              <a:buFont typeface="Wingdings 2"/>
              <a:buNone/>
              <a:defRPr/>
            </a:pPr>
            <a:r>
              <a:rPr lang="en-US" dirty="0" smtClean="0"/>
              <a:t>(1) The local jurisdictions’ comprehensive plans, including applicable municipal growth elements, water resource elements, land use elements, and priority preservation elements;</a:t>
            </a:r>
          </a:p>
          <a:p>
            <a:pPr lvl="1" algn="l" fontAlgn="auto">
              <a:spcAft>
                <a:spcPts val="0"/>
              </a:spcAft>
              <a:buFont typeface="Wingdings 2"/>
              <a:buNone/>
              <a:defRPr/>
            </a:pPr>
            <a:r>
              <a:rPr lang="en-US" dirty="0" smtClean="0"/>
              <a:t>(2) Growth projections and development capacity; AND</a:t>
            </a:r>
          </a:p>
          <a:p>
            <a:pPr lvl="1" algn="l" fontAlgn="auto">
              <a:spcAft>
                <a:spcPts val="0"/>
              </a:spcAft>
              <a:buFont typeface="Wingdings 2"/>
              <a:buNone/>
              <a:defRPr/>
            </a:pPr>
            <a:r>
              <a:rPr lang="en-US" dirty="0" smtClean="0"/>
              <a:t>(3) Availability of infrastructure</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MDE may accept MDP’s recommendation or substitute its own decision when making a decision on which Tier designation prevails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err="1" smtClean="0"/>
              <a:t>Resubdivision</a:t>
            </a:r>
            <a:r>
              <a:rPr lang="en-US" dirty="0" smtClean="0"/>
              <a:t> Restrictions</a:t>
            </a:r>
            <a:endParaRPr lang="en-US" dirty="0"/>
          </a:p>
        </p:txBody>
      </p:sp>
      <p:sp>
        <p:nvSpPr>
          <p:cNvPr id="21507" name="Content Placeholder 2"/>
          <p:cNvSpPr>
            <a:spLocks noGrp="1"/>
          </p:cNvSpPr>
          <p:nvPr>
            <p:ph idx="1"/>
          </p:nvPr>
        </p:nvSpPr>
        <p:spPr/>
        <p:txBody>
          <a:bodyPr/>
          <a:lstStyle/>
          <a:p>
            <a:r>
              <a:rPr lang="en-US" smtClean="0"/>
              <a:t>Bill contains provisions that prevent land from being subdivided into minor subdivisions on septics overtime if the land is located in a Tier that is restricted to minor subdivisions on septic</a:t>
            </a:r>
          </a:p>
          <a:p>
            <a:r>
              <a:rPr lang="en-US" smtClean="0"/>
              <a:t>Exceptions to the resubdivision restriction:</a:t>
            </a:r>
          </a:p>
          <a:p>
            <a:pPr lvl="1"/>
            <a:r>
              <a:rPr lang="en-US" smtClean="0"/>
              <a:t>Subdividing into one subdivision over time is allowed; and</a:t>
            </a:r>
          </a:p>
          <a:p>
            <a:pPr lvl="1"/>
            <a:r>
              <a:rPr lang="en-US" smtClean="0"/>
              <a:t>When land becomes a PFA that is to be served by public sewer</a:t>
            </a:r>
          </a:p>
          <a:p>
            <a:pPr lvl="1"/>
            <a:endParaRPr lang="en-US" smtClean="0"/>
          </a:p>
        </p:txBody>
      </p:sp>
      <p:sp>
        <p:nvSpPr>
          <p:cNvPr id="4" name="Slide Number Placeholder 3"/>
          <p:cNvSpPr>
            <a:spLocks noGrp="1"/>
          </p:cNvSpPr>
          <p:nvPr>
            <p:ph type="sldNum" sz="quarter" idx="12"/>
          </p:nvPr>
        </p:nvSpPr>
        <p:spPr/>
        <p:txBody>
          <a:bodyPr/>
          <a:lstStyle/>
          <a:p>
            <a:pPr>
              <a:defRPr/>
            </a:pPr>
            <a:fld id="{D271A376-A285-4C53-81C9-EB0DBB9A866E}" type="slidenum">
              <a:rPr lang="en-US"/>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effectLst>
                  <a:reflection blurRad="6350" stA="66000" endPos="0" dir="5400000" sy="-100000" algn="bl" rotWithShape="0"/>
                </a:effectLst>
              </a:rPr>
              <a:t>Major Planning Components of Bill</a:t>
            </a:r>
            <a:endParaRPr lang="en-US" dirty="0"/>
          </a:p>
        </p:txBody>
      </p:sp>
      <p:sp>
        <p:nvSpPr>
          <p:cNvPr id="3" name="Content Placeholder 2"/>
          <p:cNvSpPr>
            <a:spLocks noGrp="1"/>
          </p:cNvSpPr>
          <p:nvPr>
            <p:ph idx="1"/>
          </p:nvPr>
        </p:nvSpPr>
        <p:spPr/>
        <p:txBody>
          <a:bodyPr>
            <a:normAutofit/>
          </a:bodyPr>
          <a:lstStyle/>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Major/Minor Subdivision Definitions</a:t>
            </a: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Definition of Tiers</a:t>
            </a: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Tier Development and Adoption</a:t>
            </a: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Tier Check by Maryland Department of the Environment (MDE)</a:t>
            </a: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Exemption Provisions</a:t>
            </a: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Grandfathering</a:t>
            </a: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Reporting Requirements</a:t>
            </a:r>
            <a:endParaRPr lang="en-US" sz="3200" dirty="0"/>
          </a:p>
        </p:txBody>
      </p:sp>
      <p:sp>
        <p:nvSpPr>
          <p:cNvPr id="4" name="Slide Number Placeholder 3"/>
          <p:cNvSpPr>
            <a:spLocks noGrp="1"/>
          </p:cNvSpPr>
          <p:nvPr>
            <p:ph type="sldNum" sz="quarter" idx="12"/>
          </p:nvPr>
        </p:nvSpPr>
        <p:spPr/>
        <p:txBody>
          <a:bodyPr/>
          <a:lstStyle/>
          <a:p>
            <a:pPr>
              <a:defRPr/>
            </a:pPr>
            <a:fld id="{619E1461-FCA2-4FB1-AB3E-895F0727E313}" type="slidenum">
              <a:rPr lang="en-US"/>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rtlCol="0">
            <a:normAutofit fontScale="90000"/>
          </a:bodyPr>
          <a:lstStyle/>
          <a:p>
            <a:pPr fontAlgn="auto">
              <a:spcAft>
                <a:spcPts val="0"/>
              </a:spcAft>
              <a:defRPr/>
            </a:pPr>
            <a:r>
              <a:rPr lang="en-US" dirty="0" smtClean="0"/>
              <a:t>Bill Application to Projects in Process</a:t>
            </a:r>
          </a:p>
        </p:txBody>
      </p:sp>
      <p:graphicFrame>
        <p:nvGraphicFramePr>
          <p:cNvPr id="7" name="Content Placeholder 6"/>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ffectLst>
                  <a:reflection blurRad="6350" stA="55000" endA="300" endPos="0" dir="5400000" sy="-100000" algn="bl" rotWithShape="0"/>
                </a:effectLst>
              </a:rPr>
              <a:t>MDP Reporting Requirements</a:t>
            </a:r>
            <a:endParaRPr lang="en-US" dirty="0"/>
          </a:p>
        </p:txBody>
      </p:sp>
      <p:sp>
        <p:nvSpPr>
          <p:cNvPr id="3" name="Content Placeholder 2"/>
          <p:cNvSpPr>
            <a:spLocks noGrp="1"/>
          </p:cNvSpPr>
          <p:nvPr>
            <p:ph idx="1"/>
          </p:nvPr>
        </p:nvSpPr>
        <p:spPr/>
        <p:txBody>
          <a:bodyPr>
            <a:normAutofit/>
          </a:bodyPr>
          <a:lstStyle/>
          <a:p>
            <a:pPr marL="548640" indent="-411480" fontAlgn="auto">
              <a:spcAft>
                <a:spcPts val="0"/>
              </a:spcAft>
              <a:buClr>
                <a:schemeClr val="accent1">
                  <a:lumMod val="50000"/>
                </a:schemeClr>
              </a:buClr>
              <a:buFont typeface="Wingdings 2"/>
              <a:buNone/>
              <a:defRPr/>
            </a:pPr>
            <a:r>
              <a:rPr lang="en-US" dirty="0" smtClean="0"/>
              <a:t> </a:t>
            </a:r>
          </a:p>
          <a:p>
            <a:pPr marL="548640" indent="-411480" fontAlgn="auto">
              <a:spcAft>
                <a:spcPts val="0"/>
              </a:spcAft>
              <a:buClr>
                <a:schemeClr val="accent1">
                  <a:lumMod val="50000"/>
                </a:schemeClr>
              </a:buClr>
              <a:buFont typeface="Wingdings 2"/>
              <a:buNone/>
              <a:defRPr/>
            </a:pPr>
            <a:r>
              <a:rPr lang="en-US" dirty="0" smtClean="0"/>
              <a:t>On or before February 1</a:t>
            </a:r>
            <a:r>
              <a:rPr lang="en-US" baseline="30000" dirty="0" smtClean="0"/>
              <a:t>st</a:t>
            </a:r>
            <a:r>
              <a:rPr lang="en-US" dirty="0" smtClean="0"/>
              <a:t>, 2013 MDP, in consultation with MDE, shall report on:</a:t>
            </a:r>
          </a:p>
          <a:p>
            <a:pPr marL="868680" lvl="1" indent="-283464" fontAlgn="auto">
              <a:spcAft>
                <a:spcPts val="0"/>
              </a:spcAft>
              <a:buClr>
                <a:schemeClr val="accent1">
                  <a:lumMod val="50000"/>
                </a:schemeClr>
              </a:buClr>
              <a:buFont typeface="Wingdings" pitchFamily="2" charset="2"/>
              <a:buChar char="§"/>
              <a:defRPr/>
            </a:pPr>
            <a:r>
              <a:rPr lang="en-US" dirty="0" smtClean="0"/>
              <a:t>adoption of the tiers by each local jurisdiction</a:t>
            </a:r>
          </a:p>
          <a:p>
            <a:pPr marL="868680" lvl="1" indent="-283464" fontAlgn="auto">
              <a:spcAft>
                <a:spcPts val="0"/>
              </a:spcAft>
              <a:buClr>
                <a:schemeClr val="accent1">
                  <a:lumMod val="50000"/>
                </a:schemeClr>
              </a:buClr>
              <a:buFont typeface="Wingdings" pitchFamily="2" charset="2"/>
              <a:buChar char="§"/>
              <a:defRPr/>
            </a:pPr>
            <a:r>
              <a:rPr lang="en-US" dirty="0" smtClean="0"/>
              <a:t> adoption or alteration of local ordinances or </a:t>
            </a:r>
            <a:r>
              <a:rPr lang="en-US" dirty="0" err="1" smtClean="0"/>
              <a:t>regs</a:t>
            </a:r>
            <a:r>
              <a:rPr lang="en-US" dirty="0" smtClean="0"/>
              <a:t> to implement the Act</a:t>
            </a:r>
          </a:p>
          <a:p>
            <a:pPr marL="868680" lvl="1" indent="-283464" fontAlgn="auto">
              <a:spcAft>
                <a:spcPts val="0"/>
              </a:spcAft>
              <a:buClr>
                <a:schemeClr val="accent1">
                  <a:lumMod val="50000"/>
                </a:schemeClr>
              </a:buClr>
              <a:buFont typeface="Wingdings" pitchFamily="2" charset="2"/>
              <a:buChar char="§"/>
              <a:defRPr/>
            </a:pPr>
            <a:r>
              <a:rPr lang="en-US" dirty="0" smtClean="0"/>
              <a:t> list of comments that MDP provided to each jurisdiction</a:t>
            </a:r>
          </a:p>
          <a:p>
            <a:pPr marL="548640" indent="-411480" fontAlgn="auto">
              <a:spcAft>
                <a:spcPts val="0"/>
              </a:spcAft>
              <a:buClr>
                <a:schemeClr val="tx1">
                  <a:shade val="95000"/>
                </a:schemeClr>
              </a:buClr>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3166763F-324A-4C02-9919-A273A3DDBAB0}" type="slidenum">
              <a:rPr lang="en-US"/>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135"/>
          <p:cNvSpPr>
            <a:spLocks noChangeArrowheads="1"/>
          </p:cNvSpPr>
          <p:nvPr/>
        </p:nvSpPr>
        <p:spPr bwMode="auto">
          <a:xfrm>
            <a:off x="276225" y="3502025"/>
            <a:ext cx="8366125" cy="320675"/>
          </a:xfrm>
          <a:prstGeom prst="rect">
            <a:avLst/>
          </a:prstGeom>
          <a:gradFill rotWithShape="1">
            <a:gsLst>
              <a:gs pos="0">
                <a:schemeClr val="accent1">
                  <a:lumMod val="10000"/>
                </a:schemeClr>
              </a:gs>
              <a:gs pos="100000">
                <a:schemeClr val="tx2">
                  <a:alpha val="0"/>
                </a:schemeClr>
              </a:gs>
            </a:gsLst>
            <a:lin ang="5400000" scaled="1"/>
          </a:gradFill>
          <a:ln w="9525">
            <a:noFill/>
            <a:miter lim="800000"/>
            <a:headEnd/>
            <a:tailEnd/>
          </a:ln>
        </p:spPr>
        <p:txBody>
          <a:bodyPr wrap="none" anchor="ctr"/>
          <a:lstStyle/>
          <a:p>
            <a:pPr fontAlgn="auto">
              <a:spcBef>
                <a:spcPts val="0"/>
              </a:spcBef>
              <a:spcAft>
                <a:spcPts val="0"/>
              </a:spcAft>
              <a:defRPr/>
            </a:pPr>
            <a:endParaRPr lang="en-US">
              <a:latin typeface="Calibri" pitchFamily="-111" charset="0"/>
            </a:endParaRPr>
          </a:p>
        </p:txBody>
      </p:sp>
      <p:grpSp>
        <p:nvGrpSpPr>
          <p:cNvPr id="2" name="Gruppe 107"/>
          <p:cNvGrpSpPr>
            <a:grpSpLocks/>
          </p:cNvGrpSpPr>
          <p:nvPr/>
        </p:nvGrpSpPr>
        <p:grpSpPr bwMode="auto">
          <a:xfrm>
            <a:off x="266700" y="3201988"/>
            <a:ext cx="8582025" cy="457200"/>
            <a:chOff x="282575" y="3461036"/>
            <a:chExt cx="8582155" cy="457200"/>
          </a:xfrm>
        </p:grpSpPr>
        <p:sp>
          <p:nvSpPr>
            <p:cNvPr id="24601" name="Pentagon 104"/>
            <p:cNvSpPr>
              <a:spLocks noChangeArrowheads="1"/>
            </p:cNvSpPr>
            <p:nvPr/>
          </p:nvSpPr>
          <p:spPr bwMode="auto">
            <a:xfrm>
              <a:off x="7370870" y="3461036"/>
              <a:ext cx="1457347" cy="457200"/>
            </a:xfrm>
            <a:prstGeom prst="homePlate">
              <a:avLst>
                <a:gd name="adj" fmla="val 40317"/>
              </a:avLst>
            </a:prstGeom>
            <a:gradFill rotWithShape="1">
              <a:gsLst>
                <a:gs pos="0">
                  <a:srgbClr val="C0FF4D"/>
                </a:gs>
                <a:gs pos="100000">
                  <a:srgbClr val="A4D329"/>
                </a:gs>
              </a:gsLst>
              <a:lin ang="5400000" scaled="1"/>
            </a:gradFill>
            <a:ln w="19050">
              <a:solidFill>
                <a:srgbClr val="92D050"/>
              </a:solidFill>
              <a:round/>
              <a:headEnd/>
              <a:tailEnd/>
            </a:ln>
          </p:spPr>
          <p:txBody>
            <a:bodyPr anchor="ctr"/>
            <a:lstStyle/>
            <a:p>
              <a:pPr indent="-342900" algn="ctr">
                <a:buFont typeface="Calibri" pitchFamily="34" charset="0"/>
                <a:buAutoNum type="arabicPeriod"/>
              </a:pPr>
              <a:endParaRPr lang="en-US" noProof="1">
                <a:latin typeface="Calibri" pitchFamily="34" charset="0"/>
              </a:endParaRPr>
            </a:p>
          </p:txBody>
        </p:sp>
        <p:grpSp>
          <p:nvGrpSpPr>
            <p:cNvPr id="3" name="Gruppe 62"/>
            <p:cNvGrpSpPr>
              <a:grpSpLocks/>
            </p:cNvGrpSpPr>
            <p:nvPr/>
          </p:nvGrpSpPr>
          <p:grpSpPr bwMode="auto">
            <a:xfrm>
              <a:off x="282575" y="3461036"/>
              <a:ext cx="7213709" cy="457200"/>
              <a:chOff x="282575" y="3462341"/>
              <a:chExt cx="7213709" cy="457200"/>
            </a:xfrm>
          </p:grpSpPr>
          <p:grpSp>
            <p:nvGrpSpPr>
              <p:cNvPr id="4" name="Gruppe 75"/>
              <p:cNvGrpSpPr>
                <a:grpSpLocks/>
              </p:cNvGrpSpPr>
              <p:nvPr/>
            </p:nvGrpSpPr>
            <p:grpSpPr bwMode="auto">
              <a:xfrm>
                <a:off x="282575" y="3462341"/>
                <a:ext cx="7080358" cy="457200"/>
                <a:chOff x="272143" y="2949958"/>
                <a:chExt cx="8556184" cy="457921"/>
              </a:xfrm>
            </p:grpSpPr>
            <p:sp>
              <p:nvSpPr>
                <p:cNvPr id="24610" name="Rectangle 445"/>
                <p:cNvSpPr>
                  <a:spLocks noChangeArrowheads="1"/>
                </p:cNvSpPr>
                <p:nvPr/>
              </p:nvSpPr>
              <p:spPr bwMode="auto">
                <a:xfrm>
                  <a:off x="1985299" y="2949958"/>
                  <a:ext cx="1707400" cy="457921"/>
                </a:xfrm>
                <a:prstGeom prst="rect">
                  <a:avLst/>
                </a:prstGeom>
                <a:gradFill rotWithShape="1">
                  <a:gsLst>
                    <a:gs pos="0">
                      <a:srgbClr val="C0FF4D"/>
                    </a:gs>
                    <a:gs pos="100000">
                      <a:srgbClr val="A4D329"/>
                    </a:gs>
                  </a:gsLst>
                  <a:lin ang="5400000" scaled="1"/>
                </a:gradFill>
                <a:ln w="19050">
                  <a:solidFill>
                    <a:srgbClr val="92D050"/>
                  </a:solidFill>
                  <a:round/>
                  <a:headEnd/>
                  <a:tailEnd/>
                </a:ln>
              </p:spPr>
              <p:txBody>
                <a:bodyPr anchor="ctr"/>
                <a:lstStyle/>
                <a:p>
                  <a:pPr indent="-342900" algn="ctr"/>
                  <a:endParaRPr lang="en-US" noProof="1">
                    <a:latin typeface="Calibri" pitchFamily="34" charset="0"/>
                  </a:endParaRPr>
                </a:p>
              </p:txBody>
            </p:sp>
            <p:sp>
              <p:nvSpPr>
                <p:cNvPr id="24611" name="Rectangle 446"/>
                <p:cNvSpPr>
                  <a:spLocks noChangeArrowheads="1"/>
                </p:cNvSpPr>
                <p:nvPr/>
              </p:nvSpPr>
              <p:spPr bwMode="auto">
                <a:xfrm>
                  <a:off x="3694616" y="2949958"/>
                  <a:ext cx="1709319" cy="457921"/>
                </a:xfrm>
                <a:prstGeom prst="rect">
                  <a:avLst/>
                </a:prstGeom>
                <a:gradFill rotWithShape="1">
                  <a:gsLst>
                    <a:gs pos="0">
                      <a:srgbClr val="C0FF4D"/>
                    </a:gs>
                    <a:gs pos="100000">
                      <a:srgbClr val="A4D329"/>
                    </a:gs>
                  </a:gsLst>
                  <a:lin ang="5400000" scaled="1"/>
                </a:gradFill>
                <a:ln w="19050">
                  <a:solidFill>
                    <a:srgbClr val="92D050"/>
                  </a:solidFill>
                  <a:round/>
                  <a:headEnd/>
                  <a:tailEnd/>
                </a:ln>
              </p:spPr>
              <p:txBody>
                <a:bodyPr anchor="ctr"/>
                <a:lstStyle/>
                <a:p>
                  <a:pPr indent="-342900" algn="ctr"/>
                  <a:endParaRPr lang="en-US" noProof="1">
                    <a:latin typeface="Calibri" pitchFamily="34" charset="0"/>
                  </a:endParaRPr>
                </a:p>
              </p:txBody>
            </p:sp>
            <p:sp>
              <p:nvSpPr>
                <p:cNvPr id="24612" name="Rectangle 447"/>
                <p:cNvSpPr>
                  <a:spLocks noChangeArrowheads="1"/>
                </p:cNvSpPr>
                <p:nvPr/>
              </p:nvSpPr>
              <p:spPr bwMode="auto">
                <a:xfrm>
                  <a:off x="5405853" y="2949958"/>
                  <a:ext cx="1709319" cy="457921"/>
                </a:xfrm>
                <a:prstGeom prst="rect">
                  <a:avLst/>
                </a:prstGeom>
                <a:gradFill rotWithShape="1">
                  <a:gsLst>
                    <a:gs pos="0">
                      <a:srgbClr val="C0FF4D"/>
                    </a:gs>
                    <a:gs pos="100000">
                      <a:srgbClr val="A4D329"/>
                    </a:gs>
                  </a:gsLst>
                  <a:lin ang="5400000" scaled="1"/>
                </a:gradFill>
                <a:ln w="19050">
                  <a:solidFill>
                    <a:srgbClr val="92D050"/>
                  </a:solidFill>
                  <a:round/>
                  <a:headEnd/>
                  <a:tailEnd/>
                </a:ln>
              </p:spPr>
              <p:txBody>
                <a:bodyPr anchor="ctr"/>
                <a:lstStyle/>
                <a:p>
                  <a:pPr indent="-342900" algn="ctr"/>
                  <a:endParaRPr lang="en-US" noProof="1">
                    <a:latin typeface="Calibri" pitchFamily="34" charset="0"/>
                  </a:endParaRPr>
                </a:p>
              </p:txBody>
            </p:sp>
            <p:sp>
              <p:nvSpPr>
                <p:cNvPr id="24613" name="Rectangle 448"/>
                <p:cNvSpPr>
                  <a:spLocks noChangeArrowheads="1"/>
                </p:cNvSpPr>
                <p:nvPr/>
              </p:nvSpPr>
              <p:spPr bwMode="auto">
                <a:xfrm>
                  <a:off x="7119009" y="2949958"/>
                  <a:ext cx="1709318" cy="457921"/>
                </a:xfrm>
                <a:prstGeom prst="rect">
                  <a:avLst/>
                </a:prstGeom>
                <a:gradFill rotWithShape="1">
                  <a:gsLst>
                    <a:gs pos="0">
                      <a:srgbClr val="C0FF4D"/>
                    </a:gs>
                    <a:gs pos="100000">
                      <a:srgbClr val="A4D329"/>
                    </a:gs>
                  </a:gsLst>
                  <a:lin ang="5400000" scaled="1"/>
                </a:gradFill>
                <a:ln w="19050">
                  <a:solidFill>
                    <a:srgbClr val="92D050"/>
                  </a:solidFill>
                  <a:round/>
                  <a:headEnd/>
                  <a:tailEnd/>
                </a:ln>
              </p:spPr>
              <p:txBody>
                <a:bodyPr anchor="ctr"/>
                <a:lstStyle/>
                <a:p>
                  <a:pPr indent="-342900" algn="ctr"/>
                  <a:endParaRPr lang="en-US" noProof="1">
                    <a:latin typeface="Calibri" pitchFamily="34" charset="0"/>
                  </a:endParaRPr>
                </a:p>
              </p:txBody>
            </p:sp>
            <p:sp>
              <p:nvSpPr>
                <p:cNvPr id="24614" name="Rectangle 445"/>
                <p:cNvSpPr>
                  <a:spLocks noChangeArrowheads="1"/>
                </p:cNvSpPr>
                <p:nvPr/>
              </p:nvSpPr>
              <p:spPr bwMode="auto">
                <a:xfrm>
                  <a:off x="272143" y="2949958"/>
                  <a:ext cx="1707400" cy="457921"/>
                </a:xfrm>
                <a:prstGeom prst="rect">
                  <a:avLst/>
                </a:prstGeom>
                <a:gradFill rotWithShape="1">
                  <a:gsLst>
                    <a:gs pos="0">
                      <a:srgbClr val="C0FF4D"/>
                    </a:gs>
                    <a:gs pos="100000">
                      <a:srgbClr val="A4D329"/>
                    </a:gs>
                  </a:gsLst>
                  <a:lin ang="5400000" scaled="1"/>
                </a:gradFill>
                <a:ln w="19050">
                  <a:solidFill>
                    <a:srgbClr val="92D050"/>
                  </a:solidFill>
                  <a:round/>
                  <a:headEnd/>
                  <a:tailEnd/>
                </a:ln>
              </p:spPr>
              <p:txBody>
                <a:bodyPr anchor="ctr"/>
                <a:lstStyle/>
                <a:p>
                  <a:pPr indent="-342900" algn="ctr"/>
                  <a:endParaRPr lang="en-US" noProof="1">
                    <a:latin typeface="Calibri" pitchFamily="34" charset="0"/>
                  </a:endParaRPr>
                </a:p>
              </p:txBody>
            </p:sp>
          </p:grpSp>
          <p:sp>
            <p:nvSpPr>
              <p:cNvPr id="24605" name="Rectangle 445"/>
              <p:cNvSpPr>
                <a:spLocks noChangeArrowheads="1"/>
              </p:cNvSpPr>
              <p:nvPr/>
            </p:nvSpPr>
            <p:spPr bwMode="auto">
              <a:xfrm>
                <a:off x="1833586" y="3556003"/>
                <a:ext cx="1412896" cy="300038"/>
              </a:xfrm>
              <a:prstGeom prst="rect">
                <a:avLst/>
              </a:prstGeom>
              <a:noFill/>
              <a:ln w="19050">
                <a:noFill/>
                <a:round/>
                <a:headEnd/>
                <a:tailEnd/>
              </a:ln>
            </p:spPr>
            <p:txBody>
              <a:bodyPr anchor="ctr"/>
              <a:lstStyle/>
              <a:p>
                <a:pPr indent="-342900" algn="ctr"/>
                <a:endParaRPr lang="en-US" noProof="1">
                  <a:latin typeface="Calibri" pitchFamily="34" charset="0"/>
                </a:endParaRPr>
              </a:p>
            </p:txBody>
          </p:sp>
          <p:sp>
            <p:nvSpPr>
              <p:cNvPr id="24606" name="Rectangle 446"/>
              <p:cNvSpPr>
                <a:spLocks noChangeArrowheads="1"/>
              </p:cNvSpPr>
              <p:nvPr/>
            </p:nvSpPr>
            <p:spPr bwMode="auto">
              <a:xfrm>
                <a:off x="3248070" y="3556003"/>
                <a:ext cx="1414484" cy="300038"/>
              </a:xfrm>
              <a:prstGeom prst="rect">
                <a:avLst/>
              </a:prstGeom>
              <a:noFill/>
              <a:ln w="19050">
                <a:noFill/>
                <a:round/>
                <a:headEnd/>
                <a:tailEnd/>
              </a:ln>
            </p:spPr>
            <p:txBody>
              <a:bodyPr anchor="ctr"/>
              <a:lstStyle/>
              <a:p>
                <a:pPr indent="-342900" algn="ctr"/>
                <a:endParaRPr lang="en-US" noProof="1">
                  <a:latin typeface="Calibri" pitchFamily="34" charset="0"/>
                </a:endParaRPr>
              </a:p>
            </p:txBody>
          </p:sp>
          <p:sp>
            <p:nvSpPr>
              <p:cNvPr id="24607" name="Rectangle 447"/>
              <p:cNvSpPr>
                <a:spLocks noChangeArrowheads="1"/>
              </p:cNvSpPr>
              <p:nvPr/>
            </p:nvSpPr>
            <p:spPr bwMode="auto">
              <a:xfrm>
                <a:off x="4664141" y="3556003"/>
                <a:ext cx="1414484" cy="300038"/>
              </a:xfrm>
              <a:prstGeom prst="rect">
                <a:avLst/>
              </a:prstGeom>
              <a:noFill/>
              <a:ln w="19050">
                <a:noFill/>
                <a:round/>
                <a:headEnd/>
                <a:tailEnd/>
              </a:ln>
            </p:spPr>
            <p:txBody>
              <a:bodyPr anchor="ctr"/>
              <a:lstStyle/>
              <a:p>
                <a:pPr indent="-342900" algn="ctr"/>
                <a:endParaRPr lang="en-US" noProof="1">
                  <a:latin typeface="Calibri" pitchFamily="34" charset="0"/>
                </a:endParaRPr>
              </a:p>
            </p:txBody>
          </p:sp>
          <p:sp>
            <p:nvSpPr>
              <p:cNvPr id="24608" name="Rectangle 448"/>
              <p:cNvSpPr>
                <a:spLocks noChangeArrowheads="1"/>
              </p:cNvSpPr>
              <p:nvPr/>
            </p:nvSpPr>
            <p:spPr bwMode="auto">
              <a:xfrm>
                <a:off x="6081801" y="3556003"/>
                <a:ext cx="1414483" cy="300038"/>
              </a:xfrm>
              <a:prstGeom prst="rect">
                <a:avLst/>
              </a:prstGeom>
              <a:noFill/>
              <a:ln w="19050">
                <a:noFill/>
                <a:round/>
                <a:headEnd/>
                <a:tailEnd/>
              </a:ln>
            </p:spPr>
            <p:txBody>
              <a:bodyPr anchor="ctr"/>
              <a:lstStyle/>
              <a:p>
                <a:pPr indent="-342900" algn="ctr"/>
                <a:endParaRPr lang="en-US" noProof="1">
                  <a:latin typeface="Calibri" pitchFamily="34" charset="0"/>
                </a:endParaRPr>
              </a:p>
            </p:txBody>
          </p:sp>
          <p:sp>
            <p:nvSpPr>
              <p:cNvPr id="24609" name="Rectangle 445"/>
              <p:cNvSpPr>
                <a:spLocks noChangeArrowheads="1"/>
              </p:cNvSpPr>
              <p:nvPr/>
            </p:nvSpPr>
            <p:spPr bwMode="auto">
              <a:xfrm>
                <a:off x="409577" y="3556003"/>
                <a:ext cx="1412896" cy="300038"/>
              </a:xfrm>
              <a:prstGeom prst="rect">
                <a:avLst/>
              </a:prstGeom>
              <a:noFill/>
              <a:ln w="19050">
                <a:noFill/>
                <a:round/>
                <a:headEnd/>
                <a:tailEnd/>
              </a:ln>
            </p:spPr>
            <p:txBody>
              <a:bodyPr anchor="ctr"/>
              <a:lstStyle/>
              <a:p>
                <a:pPr indent="-342900" algn="ctr"/>
                <a:endParaRPr lang="en-US" noProof="1">
                  <a:latin typeface="Calibri" pitchFamily="34" charset="0"/>
                </a:endParaRPr>
              </a:p>
            </p:txBody>
          </p:sp>
        </p:grpSp>
        <p:sp>
          <p:nvSpPr>
            <p:cNvPr id="24603" name="Rectangle 448"/>
            <p:cNvSpPr>
              <a:spLocks noChangeArrowheads="1"/>
            </p:cNvSpPr>
            <p:nvPr/>
          </p:nvSpPr>
          <p:spPr bwMode="auto">
            <a:xfrm>
              <a:off x="7450247" y="3556286"/>
              <a:ext cx="1414483" cy="300037"/>
            </a:xfrm>
            <a:prstGeom prst="rect">
              <a:avLst/>
            </a:prstGeom>
            <a:noFill/>
            <a:ln w="19050">
              <a:noFill/>
              <a:round/>
              <a:headEnd/>
              <a:tailEnd/>
            </a:ln>
          </p:spPr>
          <p:txBody>
            <a:bodyPr anchor="ctr"/>
            <a:lstStyle/>
            <a:p>
              <a:pPr indent="-342900" algn="ctr"/>
              <a:endParaRPr lang="en-US" noProof="1">
                <a:latin typeface="Calibri" pitchFamily="34" charset="0"/>
              </a:endParaRPr>
            </a:p>
          </p:txBody>
        </p:sp>
      </p:grpSp>
      <p:sp>
        <p:nvSpPr>
          <p:cNvPr id="24580" name="Rektangel 82"/>
          <p:cNvSpPr>
            <a:spLocks noChangeArrowheads="1"/>
          </p:cNvSpPr>
          <p:nvPr/>
        </p:nvSpPr>
        <p:spPr bwMode="auto">
          <a:xfrm>
            <a:off x="195263" y="2187575"/>
            <a:ext cx="1954212" cy="781050"/>
          </a:xfrm>
          <a:prstGeom prst="rect">
            <a:avLst/>
          </a:prstGeom>
          <a:noFill/>
          <a:ln w="9525">
            <a:noFill/>
            <a:miter lim="800000"/>
            <a:headEnd/>
            <a:tailEnd/>
          </a:ln>
        </p:spPr>
        <p:txBody>
          <a:bodyPr>
            <a:spAutoFit/>
          </a:bodyPr>
          <a:lstStyle/>
          <a:p>
            <a:pPr defTabSz="801688">
              <a:spcBef>
                <a:spcPct val="20000"/>
              </a:spcBef>
            </a:pPr>
            <a:r>
              <a:rPr lang="en-US" sz="1400">
                <a:solidFill>
                  <a:srgbClr val="080808"/>
                </a:solidFill>
                <a:latin typeface="Arial Black" pitchFamily="34" charset="0"/>
              </a:rPr>
              <a:t>MDP Planning Directors Meeting</a:t>
            </a:r>
          </a:p>
          <a:p>
            <a:pPr defTabSz="801688">
              <a:spcBef>
                <a:spcPct val="20000"/>
              </a:spcBef>
            </a:pPr>
            <a:endParaRPr lang="en-US" sz="1400" b="1" noProof="1">
              <a:solidFill>
                <a:srgbClr val="080808"/>
              </a:solidFill>
              <a:latin typeface="Calibri" pitchFamily="34" charset="0"/>
              <a:cs typeface="Arial" pitchFamily="34" charset="0"/>
            </a:endParaRPr>
          </a:p>
        </p:txBody>
      </p:sp>
      <p:sp>
        <p:nvSpPr>
          <p:cNvPr id="91" name="Nedadgående pil 90"/>
          <p:cNvSpPr>
            <a:spLocks noChangeArrowheads="1"/>
          </p:cNvSpPr>
          <p:nvPr/>
        </p:nvSpPr>
        <p:spPr bwMode="auto">
          <a:xfrm>
            <a:off x="898525" y="2746375"/>
            <a:ext cx="250825" cy="538163"/>
          </a:xfrm>
          <a:prstGeom prst="downArrow">
            <a:avLst>
              <a:gd name="adj1" fmla="val 50000"/>
              <a:gd name="adj2" fmla="val 50004"/>
            </a:avLst>
          </a:prstGeom>
          <a:gradFill rotWithShape="1">
            <a:gsLst>
              <a:gs pos="0">
                <a:srgbClr val="FFC000"/>
              </a:gs>
              <a:gs pos="100000">
                <a:srgbClr val="E36119"/>
              </a:gs>
            </a:gsLst>
            <a:lin ang="2700000" scaled="1"/>
          </a:gradFill>
          <a:ln w="9525">
            <a:solidFill>
              <a:srgbClr val="FC7E00"/>
            </a:solidFill>
            <a:miter lim="800000"/>
            <a:headEnd/>
            <a:tailEnd/>
          </a:ln>
          <a:effectLst>
            <a:outerShdw blurRad="63500" dist="38100" dir="5400000" algn="t" rotWithShape="0">
              <a:srgbClr val="000000">
                <a:alpha val="39999"/>
              </a:srgbClr>
            </a:outerShdw>
          </a:effectLst>
        </p:spPr>
        <p:txBody>
          <a:bodyPr anchor="ctr"/>
          <a:lstStyle/>
          <a:p>
            <a:pPr indent="-342900" algn="ctr" fontAlgn="auto">
              <a:spcBef>
                <a:spcPts val="0"/>
              </a:spcBef>
              <a:spcAft>
                <a:spcPts val="0"/>
              </a:spcAft>
              <a:buFont typeface="Calibri" pitchFamily="-111" charset="0"/>
              <a:buAutoNum type="arabicPeriod"/>
              <a:defRPr/>
            </a:pPr>
            <a:endParaRPr lang="en-US">
              <a:solidFill>
                <a:srgbClr val="FFFFFF"/>
              </a:solidFill>
              <a:latin typeface="Calibri" pitchFamily="-111" charset="0"/>
            </a:endParaRPr>
          </a:p>
        </p:txBody>
      </p:sp>
      <p:sp>
        <p:nvSpPr>
          <p:cNvPr id="93" name="Nedadgående pil 92"/>
          <p:cNvSpPr>
            <a:spLocks noChangeArrowheads="1"/>
          </p:cNvSpPr>
          <p:nvPr/>
        </p:nvSpPr>
        <p:spPr bwMode="auto">
          <a:xfrm>
            <a:off x="3522663" y="2746375"/>
            <a:ext cx="249237" cy="538163"/>
          </a:xfrm>
          <a:prstGeom prst="downArrow">
            <a:avLst>
              <a:gd name="adj1" fmla="val 50000"/>
              <a:gd name="adj2" fmla="val 50002"/>
            </a:avLst>
          </a:prstGeom>
          <a:gradFill rotWithShape="1">
            <a:gsLst>
              <a:gs pos="0">
                <a:srgbClr val="FFC000"/>
              </a:gs>
              <a:gs pos="100000">
                <a:srgbClr val="E36119"/>
              </a:gs>
            </a:gsLst>
            <a:lin ang="2700000" scaled="1"/>
          </a:gradFill>
          <a:ln w="9525">
            <a:solidFill>
              <a:srgbClr val="FC7E00"/>
            </a:solidFill>
            <a:miter lim="800000"/>
            <a:headEnd/>
            <a:tailEnd/>
          </a:ln>
          <a:effectLst>
            <a:outerShdw blurRad="63500" dist="38100" dir="5400000" algn="t" rotWithShape="0">
              <a:srgbClr val="000000">
                <a:alpha val="39999"/>
              </a:srgbClr>
            </a:outerShdw>
          </a:effectLst>
        </p:spPr>
        <p:txBody>
          <a:bodyPr anchor="ctr"/>
          <a:lstStyle/>
          <a:p>
            <a:pPr indent="-342900" algn="ctr" fontAlgn="auto">
              <a:spcBef>
                <a:spcPts val="0"/>
              </a:spcBef>
              <a:spcAft>
                <a:spcPts val="0"/>
              </a:spcAft>
              <a:buFont typeface="Calibri" pitchFamily="-111" charset="0"/>
              <a:buAutoNum type="arabicPeriod"/>
              <a:defRPr/>
            </a:pPr>
            <a:endParaRPr lang="en-US">
              <a:solidFill>
                <a:srgbClr val="FFFFFF"/>
              </a:solidFill>
              <a:latin typeface="Calibri" pitchFamily="-111" charset="0"/>
            </a:endParaRPr>
          </a:p>
        </p:txBody>
      </p:sp>
      <p:sp>
        <p:nvSpPr>
          <p:cNvPr id="95" name="Nedadgående pil 94"/>
          <p:cNvSpPr>
            <a:spLocks noChangeArrowheads="1"/>
          </p:cNvSpPr>
          <p:nvPr/>
        </p:nvSpPr>
        <p:spPr bwMode="auto">
          <a:xfrm>
            <a:off x="6330950" y="2713038"/>
            <a:ext cx="249238" cy="538162"/>
          </a:xfrm>
          <a:prstGeom prst="downArrow">
            <a:avLst>
              <a:gd name="adj1" fmla="val 50000"/>
              <a:gd name="adj2" fmla="val 50002"/>
            </a:avLst>
          </a:prstGeom>
          <a:gradFill rotWithShape="1">
            <a:gsLst>
              <a:gs pos="0">
                <a:srgbClr val="FFC000"/>
              </a:gs>
              <a:gs pos="100000">
                <a:srgbClr val="E36119"/>
              </a:gs>
            </a:gsLst>
            <a:lin ang="2700000" scaled="1"/>
          </a:gradFill>
          <a:ln w="9525">
            <a:solidFill>
              <a:srgbClr val="FC7E00"/>
            </a:solidFill>
            <a:miter lim="800000"/>
            <a:headEnd/>
            <a:tailEnd/>
          </a:ln>
          <a:effectLst>
            <a:outerShdw blurRad="63500" dist="38100" dir="5400000" algn="t" rotWithShape="0">
              <a:srgbClr val="000000">
                <a:alpha val="39999"/>
              </a:srgbClr>
            </a:outerShdw>
          </a:effectLst>
        </p:spPr>
        <p:txBody>
          <a:bodyPr anchor="ctr"/>
          <a:lstStyle/>
          <a:p>
            <a:pPr indent="-342900" algn="ctr" fontAlgn="auto">
              <a:spcBef>
                <a:spcPts val="0"/>
              </a:spcBef>
              <a:spcAft>
                <a:spcPts val="0"/>
              </a:spcAft>
              <a:buFont typeface="Calibri" pitchFamily="-111" charset="0"/>
              <a:buAutoNum type="arabicPeriod"/>
              <a:defRPr/>
            </a:pPr>
            <a:endParaRPr lang="en-US">
              <a:solidFill>
                <a:srgbClr val="FFFFFF"/>
              </a:solidFill>
              <a:latin typeface="Calibri" pitchFamily="-111" charset="0"/>
            </a:endParaRPr>
          </a:p>
        </p:txBody>
      </p:sp>
      <p:sp>
        <p:nvSpPr>
          <p:cNvPr id="97" name="Nedadgående pil 96"/>
          <p:cNvSpPr>
            <a:spLocks noChangeArrowheads="1"/>
          </p:cNvSpPr>
          <p:nvPr/>
        </p:nvSpPr>
        <p:spPr bwMode="auto">
          <a:xfrm rot="10800000">
            <a:off x="2149475" y="3567113"/>
            <a:ext cx="249238" cy="538162"/>
          </a:xfrm>
          <a:prstGeom prst="downArrow">
            <a:avLst>
              <a:gd name="adj1" fmla="val 50000"/>
              <a:gd name="adj2" fmla="val 50002"/>
            </a:avLst>
          </a:prstGeom>
          <a:gradFill rotWithShape="1">
            <a:gsLst>
              <a:gs pos="0">
                <a:srgbClr val="FFC000"/>
              </a:gs>
              <a:gs pos="100000">
                <a:srgbClr val="E36119"/>
              </a:gs>
            </a:gsLst>
            <a:lin ang="2700000" scaled="1"/>
          </a:gradFill>
          <a:ln w="9525">
            <a:solidFill>
              <a:srgbClr val="FC7E00"/>
            </a:solidFill>
            <a:miter lim="800000"/>
            <a:headEnd/>
            <a:tailEnd/>
          </a:ln>
          <a:effectLst>
            <a:outerShdw blurRad="63500" dist="38100" dir="5400000" algn="t" rotWithShape="0">
              <a:srgbClr val="000000">
                <a:alpha val="39999"/>
              </a:srgbClr>
            </a:outerShdw>
          </a:effectLst>
        </p:spPr>
        <p:txBody>
          <a:bodyPr anchor="ctr"/>
          <a:lstStyle/>
          <a:p>
            <a:pPr indent="-342900" algn="ctr" fontAlgn="auto">
              <a:spcBef>
                <a:spcPts val="0"/>
              </a:spcBef>
              <a:spcAft>
                <a:spcPts val="0"/>
              </a:spcAft>
              <a:buFont typeface="Calibri" pitchFamily="-111" charset="0"/>
              <a:buAutoNum type="arabicPeriod"/>
              <a:defRPr/>
            </a:pPr>
            <a:endParaRPr lang="en-US">
              <a:solidFill>
                <a:srgbClr val="FFFFFF"/>
              </a:solidFill>
              <a:latin typeface="Calibri" pitchFamily="-111" charset="0"/>
            </a:endParaRPr>
          </a:p>
        </p:txBody>
      </p:sp>
      <p:sp>
        <p:nvSpPr>
          <p:cNvPr id="100" name="Nedadgående pil 99"/>
          <p:cNvSpPr>
            <a:spLocks noChangeArrowheads="1"/>
          </p:cNvSpPr>
          <p:nvPr/>
        </p:nvSpPr>
        <p:spPr bwMode="auto">
          <a:xfrm rot="10800000">
            <a:off x="4968875" y="3587750"/>
            <a:ext cx="249238" cy="538163"/>
          </a:xfrm>
          <a:prstGeom prst="downArrow">
            <a:avLst>
              <a:gd name="adj1" fmla="val 50000"/>
              <a:gd name="adj2" fmla="val 50002"/>
            </a:avLst>
          </a:prstGeom>
          <a:gradFill rotWithShape="1">
            <a:gsLst>
              <a:gs pos="0">
                <a:srgbClr val="FFC000"/>
              </a:gs>
              <a:gs pos="100000">
                <a:srgbClr val="E36119"/>
              </a:gs>
            </a:gsLst>
            <a:lin ang="2700000" scaled="1"/>
          </a:gradFill>
          <a:ln w="9525">
            <a:solidFill>
              <a:srgbClr val="FC7E00"/>
            </a:solidFill>
            <a:miter lim="800000"/>
            <a:headEnd/>
            <a:tailEnd/>
          </a:ln>
          <a:effectLst>
            <a:outerShdw blurRad="63500" dist="38100" dir="5400000" algn="t" rotWithShape="0">
              <a:srgbClr val="000000">
                <a:alpha val="39999"/>
              </a:srgbClr>
            </a:outerShdw>
          </a:effectLst>
        </p:spPr>
        <p:txBody>
          <a:bodyPr anchor="ctr"/>
          <a:lstStyle/>
          <a:p>
            <a:pPr indent="-342900" algn="ctr" fontAlgn="auto">
              <a:spcBef>
                <a:spcPts val="0"/>
              </a:spcBef>
              <a:spcAft>
                <a:spcPts val="0"/>
              </a:spcAft>
              <a:buFont typeface="Calibri" pitchFamily="-111" charset="0"/>
              <a:buAutoNum type="arabicPeriod"/>
              <a:defRPr/>
            </a:pPr>
            <a:endParaRPr lang="en-US">
              <a:solidFill>
                <a:srgbClr val="FFFFFF"/>
              </a:solidFill>
              <a:latin typeface="Calibri" pitchFamily="-111" charset="0"/>
            </a:endParaRPr>
          </a:p>
        </p:txBody>
      </p:sp>
      <p:sp>
        <p:nvSpPr>
          <p:cNvPr id="24586" name="Rectangle 8"/>
          <p:cNvSpPr>
            <a:spLocks noChangeArrowheads="1"/>
          </p:cNvSpPr>
          <p:nvPr/>
        </p:nvSpPr>
        <p:spPr bwMode="gray">
          <a:xfrm>
            <a:off x="314325" y="195263"/>
            <a:ext cx="8520113" cy="600075"/>
          </a:xfrm>
          <a:prstGeom prst="rect">
            <a:avLst/>
          </a:prstGeom>
          <a:noFill/>
          <a:ln w="9525">
            <a:noFill/>
            <a:miter lim="800000"/>
            <a:headEnd/>
            <a:tailEnd/>
          </a:ln>
        </p:spPr>
        <p:txBody>
          <a:bodyPr lIns="0" rIns="0" anchor="ctr"/>
          <a:lstStyle/>
          <a:p>
            <a:endParaRPr lang="de-DE" sz="2400" b="1">
              <a:solidFill>
                <a:srgbClr val="080808"/>
              </a:solidFill>
              <a:latin typeface="Calibri" pitchFamily="34" charset="0"/>
            </a:endParaRPr>
          </a:p>
        </p:txBody>
      </p:sp>
      <p:sp>
        <p:nvSpPr>
          <p:cNvPr id="41" name="Nedadgående pil 40"/>
          <p:cNvSpPr>
            <a:spLocks noChangeArrowheads="1"/>
          </p:cNvSpPr>
          <p:nvPr/>
        </p:nvSpPr>
        <p:spPr bwMode="auto">
          <a:xfrm rot="10800000">
            <a:off x="7635875" y="3570288"/>
            <a:ext cx="249238" cy="538162"/>
          </a:xfrm>
          <a:prstGeom prst="downArrow">
            <a:avLst>
              <a:gd name="adj1" fmla="val 50000"/>
              <a:gd name="adj2" fmla="val 50002"/>
            </a:avLst>
          </a:prstGeom>
          <a:gradFill rotWithShape="1">
            <a:gsLst>
              <a:gs pos="0">
                <a:srgbClr val="FB0036"/>
              </a:gs>
              <a:gs pos="100000">
                <a:srgbClr val="C00000"/>
              </a:gs>
            </a:gsLst>
            <a:lin ang="5400000" scaled="1"/>
          </a:gradFill>
          <a:ln w="9525">
            <a:solidFill>
              <a:srgbClr val="C00000"/>
            </a:solidFill>
            <a:miter lim="800000"/>
            <a:headEnd/>
            <a:tailEnd/>
          </a:ln>
          <a:effectLst>
            <a:outerShdw blurRad="63500" dist="38100" dir="2700000" algn="tl" rotWithShape="0">
              <a:srgbClr val="000000">
                <a:alpha val="39999"/>
              </a:srgbClr>
            </a:outerShdw>
          </a:effectLst>
        </p:spPr>
        <p:txBody>
          <a:bodyPr anchor="ctr"/>
          <a:lstStyle/>
          <a:p>
            <a:pPr indent="-342900" algn="ctr" fontAlgn="auto">
              <a:spcBef>
                <a:spcPts val="0"/>
              </a:spcBef>
              <a:spcAft>
                <a:spcPts val="0"/>
              </a:spcAft>
              <a:buFont typeface="Calibri" pitchFamily="-111" charset="0"/>
              <a:buAutoNum type="arabicPeriod"/>
              <a:defRPr/>
            </a:pPr>
            <a:endParaRPr lang="en-US" noProof="1">
              <a:solidFill>
                <a:srgbClr val="FFFFFF"/>
              </a:solidFill>
              <a:latin typeface="Calibri" pitchFamily="-111" charset="0"/>
            </a:endParaRPr>
          </a:p>
        </p:txBody>
      </p:sp>
      <p:sp>
        <p:nvSpPr>
          <p:cNvPr id="24588" name="Rectangle 1"/>
          <p:cNvSpPr>
            <a:spLocks noChangeArrowheads="1"/>
          </p:cNvSpPr>
          <p:nvPr/>
        </p:nvSpPr>
        <p:spPr bwMode="auto">
          <a:xfrm>
            <a:off x="495300" y="3244850"/>
            <a:ext cx="900113" cy="368300"/>
          </a:xfrm>
          <a:prstGeom prst="rect">
            <a:avLst/>
          </a:prstGeom>
          <a:noFill/>
          <a:ln w="9525">
            <a:noFill/>
            <a:miter lim="800000"/>
            <a:headEnd/>
            <a:tailEnd/>
          </a:ln>
        </p:spPr>
        <p:txBody>
          <a:bodyPr wrap="none">
            <a:spAutoFit/>
          </a:bodyPr>
          <a:lstStyle/>
          <a:p>
            <a:r>
              <a:rPr lang="en-US" b="1">
                <a:latin typeface="Book Antiqua" pitchFamily="18" charset="0"/>
              </a:rPr>
              <a:t>5/24/12</a:t>
            </a:r>
          </a:p>
        </p:txBody>
      </p:sp>
      <p:sp>
        <p:nvSpPr>
          <p:cNvPr id="24589" name="Rectangle 2"/>
          <p:cNvSpPr>
            <a:spLocks noChangeArrowheads="1"/>
          </p:cNvSpPr>
          <p:nvPr/>
        </p:nvSpPr>
        <p:spPr bwMode="auto">
          <a:xfrm>
            <a:off x="1978025" y="3244850"/>
            <a:ext cx="784225" cy="368300"/>
          </a:xfrm>
          <a:prstGeom prst="rect">
            <a:avLst/>
          </a:prstGeom>
          <a:noFill/>
          <a:ln w="9525">
            <a:noFill/>
            <a:miter lim="800000"/>
            <a:headEnd/>
            <a:tailEnd/>
          </a:ln>
        </p:spPr>
        <p:txBody>
          <a:bodyPr wrap="none">
            <a:spAutoFit/>
          </a:bodyPr>
          <a:lstStyle/>
          <a:p>
            <a:r>
              <a:rPr lang="en-US" b="1">
                <a:latin typeface="Book Antiqua" pitchFamily="18" charset="0"/>
              </a:rPr>
              <a:t>7/1/12</a:t>
            </a:r>
          </a:p>
        </p:txBody>
      </p:sp>
      <p:sp>
        <p:nvSpPr>
          <p:cNvPr id="24590" name="Rectangle 3"/>
          <p:cNvSpPr>
            <a:spLocks noChangeArrowheads="1"/>
          </p:cNvSpPr>
          <p:nvPr/>
        </p:nvSpPr>
        <p:spPr bwMode="auto">
          <a:xfrm>
            <a:off x="3330575" y="3227388"/>
            <a:ext cx="900113" cy="369887"/>
          </a:xfrm>
          <a:prstGeom prst="rect">
            <a:avLst/>
          </a:prstGeom>
          <a:noFill/>
          <a:ln w="9525">
            <a:noFill/>
            <a:miter lim="800000"/>
            <a:headEnd/>
            <a:tailEnd/>
          </a:ln>
        </p:spPr>
        <p:txBody>
          <a:bodyPr wrap="none">
            <a:spAutoFit/>
          </a:bodyPr>
          <a:lstStyle/>
          <a:p>
            <a:r>
              <a:rPr lang="en-US" b="1">
                <a:latin typeface="Book Antiqua" pitchFamily="18" charset="0"/>
              </a:rPr>
              <a:t>10/1/12</a:t>
            </a:r>
          </a:p>
        </p:txBody>
      </p:sp>
      <p:sp>
        <p:nvSpPr>
          <p:cNvPr id="24591" name="Rectangle 4"/>
          <p:cNvSpPr>
            <a:spLocks noChangeArrowheads="1"/>
          </p:cNvSpPr>
          <p:nvPr/>
        </p:nvSpPr>
        <p:spPr bwMode="auto">
          <a:xfrm>
            <a:off x="4681538" y="3230563"/>
            <a:ext cx="1014412" cy="368300"/>
          </a:xfrm>
          <a:prstGeom prst="rect">
            <a:avLst/>
          </a:prstGeom>
          <a:noFill/>
          <a:ln w="9525">
            <a:noFill/>
            <a:miter lim="800000"/>
            <a:headEnd/>
            <a:tailEnd/>
          </a:ln>
        </p:spPr>
        <p:txBody>
          <a:bodyPr wrap="none">
            <a:spAutoFit/>
          </a:bodyPr>
          <a:lstStyle/>
          <a:p>
            <a:r>
              <a:rPr lang="en-US" b="1">
                <a:latin typeface="Book Antiqua" pitchFamily="18" charset="0"/>
              </a:rPr>
              <a:t>12/31/12</a:t>
            </a:r>
          </a:p>
        </p:txBody>
      </p:sp>
      <p:sp>
        <p:nvSpPr>
          <p:cNvPr id="24592" name="Rectangle 5"/>
          <p:cNvSpPr>
            <a:spLocks noChangeArrowheads="1"/>
          </p:cNvSpPr>
          <p:nvPr/>
        </p:nvSpPr>
        <p:spPr bwMode="auto">
          <a:xfrm>
            <a:off x="5995988" y="3230563"/>
            <a:ext cx="1184275" cy="368300"/>
          </a:xfrm>
          <a:prstGeom prst="rect">
            <a:avLst/>
          </a:prstGeom>
          <a:noFill/>
          <a:ln w="9525">
            <a:noFill/>
            <a:miter lim="800000"/>
            <a:headEnd/>
            <a:tailEnd/>
          </a:ln>
        </p:spPr>
        <p:txBody>
          <a:bodyPr wrap="none">
            <a:spAutoFit/>
          </a:bodyPr>
          <a:lstStyle/>
          <a:p>
            <a:r>
              <a:rPr lang="en-US" b="1">
                <a:latin typeface="Book Antiqua" pitchFamily="18" charset="0"/>
              </a:rPr>
              <a:t>2012-2013</a:t>
            </a:r>
          </a:p>
        </p:txBody>
      </p:sp>
      <p:sp>
        <p:nvSpPr>
          <p:cNvPr id="24593" name="Rectangle 6"/>
          <p:cNvSpPr>
            <a:spLocks noChangeArrowheads="1"/>
          </p:cNvSpPr>
          <p:nvPr/>
        </p:nvSpPr>
        <p:spPr bwMode="auto">
          <a:xfrm>
            <a:off x="7418388" y="3244850"/>
            <a:ext cx="1147762" cy="368300"/>
          </a:xfrm>
          <a:prstGeom prst="rect">
            <a:avLst/>
          </a:prstGeom>
          <a:noFill/>
          <a:ln w="9525">
            <a:noFill/>
            <a:miter lim="800000"/>
            <a:headEnd/>
            <a:tailEnd/>
          </a:ln>
        </p:spPr>
        <p:txBody>
          <a:bodyPr wrap="none">
            <a:spAutoFit/>
          </a:bodyPr>
          <a:lstStyle/>
          <a:p>
            <a:r>
              <a:rPr lang="en-US" b="1">
                <a:latin typeface="Book Antiqua" pitchFamily="18" charset="0"/>
              </a:rPr>
              <a:t>Feb 2013 </a:t>
            </a:r>
          </a:p>
        </p:txBody>
      </p:sp>
      <p:sp>
        <p:nvSpPr>
          <p:cNvPr id="24594" name="Rectangle 8"/>
          <p:cNvSpPr>
            <a:spLocks noChangeArrowheads="1"/>
          </p:cNvSpPr>
          <p:nvPr/>
        </p:nvSpPr>
        <p:spPr bwMode="auto">
          <a:xfrm>
            <a:off x="1268413" y="4197350"/>
            <a:ext cx="2214562" cy="307975"/>
          </a:xfrm>
          <a:prstGeom prst="rect">
            <a:avLst/>
          </a:prstGeom>
          <a:noFill/>
          <a:ln w="9525">
            <a:noFill/>
            <a:miter lim="800000"/>
            <a:headEnd/>
            <a:tailEnd/>
          </a:ln>
        </p:spPr>
        <p:txBody>
          <a:bodyPr wrap="none">
            <a:spAutoFit/>
          </a:bodyPr>
          <a:lstStyle/>
          <a:p>
            <a:r>
              <a:rPr lang="en-US" sz="1400">
                <a:solidFill>
                  <a:srgbClr val="080808"/>
                </a:solidFill>
                <a:latin typeface="Arial Black" pitchFamily="34" charset="0"/>
              </a:rPr>
              <a:t>Effective Date of Bill</a:t>
            </a:r>
          </a:p>
        </p:txBody>
      </p:sp>
      <p:sp>
        <p:nvSpPr>
          <p:cNvPr id="24595" name="Rectangle 9"/>
          <p:cNvSpPr>
            <a:spLocks noChangeArrowheads="1"/>
          </p:cNvSpPr>
          <p:nvPr/>
        </p:nvSpPr>
        <p:spPr bwMode="auto">
          <a:xfrm>
            <a:off x="2578100" y="2184400"/>
            <a:ext cx="2138363" cy="523875"/>
          </a:xfrm>
          <a:prstGeom prst="rect">
            <a:avLst/>
          </a:prstGeom>
          <a:noFill/>
          <a:ln w="9525">
            <a:noFill/>
            <a:miter lim="800000"/>
            <a:headEnd/>
            <a:tailEnd/>
          </a:ln>
        </p:spPr>
        <p:txBody>
          <a:bodyPr wrap="none">
            <a:spAutoFit/>
          </a:bodyPr>
          <a:lstStyle/>
          <a:p>
            <a:r>
              <a:rPr lang="en-US" sz="1400">
                <a:solidFill>
                  <a:srgbClr val="080808"/>
                </a:solidFill>
                <a:latin typeface="Arial Black" pitchFamily="34" charset="0"/>
              </a:rPr>
              <a:t>Recommended date</a:t>
            </a:r>
          </a:p>
          <a:p>
            <a:r>
              <a:rPr lang="en-US" sz="1400">
                <a:solidFill>
                  <a:srgbClr val="080808"/>
                </a:solidFill>
                <a:latin typeface="Arial Black" pitchFamily="34" charset="0"/>
              </a:rPr>
              <a:t> for Tier Adoption</a:t>
            </a:r>
          </a:p>
        </p:txBody>
      </p:sp>
      <p:sp>
        <p:nvSpPr>
          <p:cNvPr id="24596" name="Rectangle 10"/>
          <p:cNvSpPr>
            <a:spLocks noChangeArrowheads="1"/>
          </p:cNvSpPr>
          <p:nvPr/>
        </p:nvSpPr>
        <p:spPr bwMode="auto">
          <a:xfrm>
            <a:off x="4060825" y="4197350"/>
            <a:ext cx="2397125" cy="1384300"/>
          </a:xfrm>
          <a:prstGeom prst="rect">
            <a:avLst/>
          </a:prstGeom>
          <a:noFill/>
          <a:ln w="9525">
            <a:noFill/>
            <a:miter lim="800000"/>
            <a:headEnd/>
            <a:tailEnd/>
          </a:ln>
        </p:spPr>
        <p:txBody>
          <a:bodyPr>
            <a:spAutoFit/>
          </a:bodyPr>
          <a:lstStyle/>
          <a:p>
            <a:r>
              <a:rPr lang="en-US" sz="1400">
                <a:solidFill>
                  <a:srgbClr val="080808"/>
                </a:solidFill>
                <a:latin typeface="Arial Black" pitchFamily="34" charset="0"/>
              </a:rPr>
              <a:t>If no tiers adopted, restrictions on major subdivisions in place;</a:t>
            </a:r>
          </a:p>
          <a:p>
            <a:r>
              <a:rPr lang="en-US" sz="1400">
                <a:solidFill>
                  <a:srgbClr val="080808"/>
                </a:solidFill>
                <a:latin typeface="Arial Black" pitchFamily="34" charset="0"/>
              </a:rPr>
              <a:t>  - adopt new definition of    subdivision</a:t>
            </a:r>
          </a:p>
        </p:txBody>
      </p:sp>
      <p:sp>
        <p:nvSpPr>
          <p:cNvPr id="24597" name="Rectangle 11"/>
          <p:cNvSpPr>
            <a:spLocks noChangeArrowheads="1"/>
          </p:cNvSpPr>
          <p:nvPr/>
        </p:nvSpPr>
        <p:spPr bwMode="auto">
          <a:xfrm>
            <a:off x="5419725" y="2055813"/>
            <a:ext cx="2071688" cy="522287"/>
          </a:xfrm>
          <a:prstGeom prst="rect">
            <a:avLst/>
          </a:prstGeom>
          <a:noFill/>
          <a:ln w="9525">
            <a:noFill/>
            <a:miter lim="800000"/>
            <a:headEnd/>
            <a:tailEnd/>
          </a:ln>
        </p:spPr>
        <p:txBody>
          <a:bodyPr wrap="none">
            <a:spAutoFit/>
          </a:bodyPr>
          <a:lstStyle/>
          <a:p>
            <a:r>
              <a:rPr lang="en-US" sz="1400">
                <a:solidFill>
                  <a:srgbClr val="080808"/>
                </a:solidFill>
                <a:latin typeface="Arial Black" pitchFamily="34" charset="0"/>
              </a:rPr>
              <a:t>Public hearings</a:t>
            </a:r>
          </a:p>
          <a:p>
            <a:r>
              <a:rPr lang="en-US" sz="1400">
                <a:solidFill>
                  <a:srgbClr val="080808"/>
                </a:solidFill>
                <a:latin typeface="Arial Black" pitchFamily="34" charset="0"/>
              </a:rPr>
              <a:t> on MDP comments</a:t>
            </a:r>
          </a:p>
        </p:txBody>
      </p:sp>
      <p:sp>
        <p:nvSpPr>
          <p:cNvPr id="24598" name="Rectangle 12"/>
          <p:cNvSpPr>
            <a:spLocks noChangeArrowheads="1"/>
          </p:cNvSpPr>
          <p:nvPr/>
        </p:nvSpPr>
        <p:spPr bwMode="auto">
          <a:xfrm>
            <a:off x="6618288" y="4197350"/>
            <a:ext cx="2284412" cy="523875"/>
          </a:xfrm>
          <a:prstGeom prst="rect">
            <a:avLst/>
          </a:prstGeom>
          <a:noFill/>
          <a:ln w="9525">
            <a:noFill/>
            <a:miter lim="800000"/>
            <a:headEnd/>
            <a:tailEnd/>
          </a:ln>
        </p:spPr>
        <p:txBody>
          <a:bodyPr wrap="none">
            <a:spAutoFit/>
          </a:bodyPr>
          <a:lstStyle/>
          <a:p>
            <a:r>
              <a:rPr lang="en-US" sz="1400">
                <a:solidFill>
                  <a:srgbClr val="080808"/>
                </a:solidFill>
                <a:latin typeface="Arial Black" pitchFamily="34" charset="0"/>
              </a:rPr>
              <a:t>MDP report due</a:t>
            </a:r>
          </a:p>
          <a:p>
            <a:r>
              <a:rPr lang="en-US" sz="1400">
                <a:solidFill>
                  <a:srgbClr val="080808"/>
                </a:solidFill>
                <a:latin typeface="Arial Black" pitchFamily="34" charset="0"/>
              </a:rPr>
              <a:t> to General Assembly</a:t>
            </a:r>
          </a:p>
        </p:txBody>
      </p:sp>
      <p:sp>
        <p:nvSpPr>
          <p:cNvPr id="8" name="Title 7"/>
          <p:cNvSpPr>
            <a:spLocks noGrp="1"/>
          </p:cNvSpPr>
          <p:nvPr>
            <p:ph type="title"/>
          </p:nvPr>
        </p:nvSpPr>
        <p:spPr>
          <a:xfrm>
            <a:off x="1203031" y="168465"/>
            <a:ext cx="6512511" cy="1143000"/>
          </a:xfrm>
        </p:spPr>
        <p:txBody>
          <a:bodyPr>
            <a:normAutofit fontScale="90000"/>
          </a:bodyPr>
          <a:lstStyle/>
          <a:p>
            <a:pPr fontAlgn="auto">
              <a:spcAft>
                <a:spcPts val="0"/>
              </a:spcAft>
              <a:defRPr/>
            </a:pPr>
            <a:r>
              <a:rPr lang="en-US" dirty="0">
                <a:effectLst>
                  <a:reflection blurRad="6350" stA="55000" endA="300" endPos="0" dir="5400000" sy="-100000" algn="bl" rotWithShape="0"/>
                </a:effectLst>
              </a:rPr>
              <a:t>Key Milestones/Dates of Interest</a:t>
            </a:r>
          </a:p>
        </p:txBody>
      </p:sp>
      <p:pic>
        <p:nvPicPr>
          <p:cNvPr id="24600" name="Picture 37" descr="http://www.waronruralmaryland.com/wp-content/uploads/2011/06/Bay-Bridge.jpg">
            <a:hlinkClick r:id="rId3"/>
          </p:cNvPr>
          <p:cNvPicPr>
            <a:picLocks noChangeAspect="1" noChangeArrowheads="1"/>
          </p:cNvPicPr>
          <p:nvPr/>
        </p:nvPicPr>
        <p:blipFill>
          <a:blip r:embed="rId4" cstate="print"/>
          <a:srcRect/>
          <a:stretch>
            <a:fillRect/>
          </a:stretch>
        </p:blipFill>
        <p:spPr bwMode="auto">
          <a:xfrm>
            <a:off x="0" y="5562600"/>
            <a:ext cx="91440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IMPACT OF SB 236 on Local land Use</a:t>
            </a:r>
            <a:endParaRPr lang="en-US" dirty="0"/>
          </a:p>
        </p:txBody>
      </p:sp>
      <p:sp>
        <p:nvSpPr>
          <p:cNvPr id="4" name="Slide Number Placeholder 3"/>
          <p:cNvSpPr>
            <a:spLocks noGrp="1"/>
          </p:cNvSpPr>
          <p:nvPr>
            <p:ph type="sldNum" sz="quarter" idx="12"/>
          </p:nvPr>
        </p:nvSpPr>
        <p:spPr/>
        <p:txBody>
          <a:bodyPr/>
          <a:lstStyle/>
          <a:p>
            <a:pPr>
              <a:defRPr/>
            </a:pPr>
            <a:fld id="{D53D1F6B-0E3B-4565-8E9D-EE649F8F8465}" type="slidenum">
              <a:rPr lang="en-US"/>
              <a:pPr>
                <a:defRPr/>
              </a:pPr>
              <a:t>23</a:t>
            </a:fld>
            <a:endParaRPr lang="en-US"/>
          </a:p>
        </p:txBody>
      </p:sp>
      <p:sp>
        <p:nvSpPr>
          <p:cNvPr id="3" name="Subtitle 2"/>
          <p:cNvSpPr>
            <a:spLocks noGrp="1"/>
          </p:cNvSpPr>
          <p:nvPr>
            <p:ph type="subTitle" idx="1"/>
          </p:nvPr>
        </p:nvSpPr>
        <p:spPr>
          <a:xfrm>
            <a:off x="533400" y="2743200"/>
            <a:ext cx="7854950" cy="3810000"/>
          </a:xfrm>
        </p:spPr>
        <p:txBody>
          <a:bodyPr>
            <a:normAutofit fontScale="925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Impact will vary based on local jurisdiction</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Little impact for municipalities and Baltimore City</a:t>
            </a:r>
            <a:endParaRPr lang="en-US" b="1" dirty="0" smtClean="0"/>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Moderate impact on urban counties and counties close to their build-out capacity</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Significant impact on some rural counties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normAutofit fontScale="90000"/>
          </a:bodyPr>
          <a:lstStyle/>
          <a:p>
            <a:pPr fontAlgn="auto">
              <a:spcAft>
                <a:spcPts val="0"/>
              </a:spcAft>
              <a:defRPr/>
            </a:pPr>
            <a:r>
              <a:rPr lang="en-US" dirty="0" smtClean="0"/>
              <a:t>Factors to consider as SB 236 moves forward</a:t>
            </a:r>
            <a:endParaRPr lang="en-US" dirty="0"/>
          </a:p>
        </p:txBody>
      </p:sp>
      <p:sp>
        <p:nvSpPr>
          <p:cNvPr id="4" name="Slide Number Placeholder 3"/>
          <p:cNvSpPr>
            <a:spLocks noGrp="1"/>
          </p:cNvSpPr>
          <p:nvPr>
            <p:ph type="sldNum" sz="quarter" idx="12"/>
          </p:nvPr>
        </p:nvSpPr>
        <p:spPr/>
        <p:txBody>
          <a:bodyPr/>
          <a:lstStyle/>
          <a:p>
            <a:pPr>
              <a:defRPr/>
            </a:pPr>
            <a:fld id="{7F4D21E6-6147-43A0-81C2-AC079F0AEEC5}" type="slidenum">
              <a:rPr lang="en-US"/>
              <a:pPr>
                <a:defRPr/>
              </a:pPr>
              <a:t>24</a:t>
            </a:fld>
            <a:endParaRPr lang="en-US"/>
          </a:p>
        </p:txBody>
      </p:sp>
      <p:sp>
        <p:nvSpPr>
          <p:cNvPr id="25604" name="Subtitle 2"/>
          <p:cNvSpPr>
            <a:spLocks noGrp="1"/>
          </p:cNvSpPr>
          <p:nvPr>
            <p:ph type="subTitle" idx="1"/>
          </p:nvPr>
        </p:nvSpPr>
        <p:spPr>
          <a:xfrm>
            <a:off x="533400" y="2743200"/>
            <a:ext cx="7854950" cy="3810000"/>
          </a:xfrm>
        </p:spPr>
        <p:txBody>
          <a:bodyPr/>
          <a:lstStyle/>
          <a:p>
            <a:pPr algn="l">
              <a:buFont typeface="Wingdings 2" pitchFamily="18" charset="2"/>
              <a:buBlip>
                <a:blip r:embed="rId2"/>
              </a:buBlip>
            </a:pPr>
            <a:r>
              <a:rPr lang="en-US" smtClean="0"/>
              <a:t>Local government responsibility</a:t>
            </a:r>
          </a:p>
          <a:p>
            <a:pPr algn="l">
              <a:buFont typeface="Wingdings 2" pitchFamily="18" charset="2"/>
              <a:buBlip>
                <a:blip r:embed="rId2"/>
              </a:buBlip>
            </a:pPr>
            <a:endParaRPr lang="en-US" smtClean="0"/>
          </a:p>
          <a:p>
            <a:pPr algn="l">
              <a:buFont typeface="Wingdings 2" pitchFamily="18" charset="2"/>
              <a:buBlip>
                <a:blip r:embed="rId2"/>
              </a:buBlip>
            </a:pPr>
            <a:r>
              <a:rPr lang="en-US" smtClean="0"/>
              <a:t>Flexibility in Tier designation</a:t>
            </a:r>
            <a:endParaRPr lang="en-US" b="1" smtClean="0"/>
          </a:p>
          <a:p>
            <a:pPr algn="l">
              <a:buFont typeface="Wingdings 2" pitchFamily="18" charset="2"/>
              <a:buBlip>
                <a:blip r:embed="rId2"/>
              </a:buBlip>
            </a:pPr>
            <a:endParaRPr lang="en-US" smtClean="0"/>
          </a:p>
          <a:p>
            <a:pPr algn="l">
              <a:buFont typeface="Wingdings 2" pitchFamily="18" charset="2"/>
              <a:buBlip>
                <a:blip r:embed="rId2"/>
              </a:buBlip>
            </a:pPr>
            <a:r>
              <a:rPr lang="en-US" smtClean="0"/>
              <a:t>Growth in rural areas</a:t>
            </a:r>
          </a:p>
          <a:p>
            <a:pPr algn="l">
              <a:buFont typeface="Wingdings 2" pitchFamily="18" charset="2"/>
              <a:buBlip>
                <a:blip r:embed="rId2"/>
              </a:buBlip>
            </a:pPr>
            <a:endParaRPr lang="en-US" smtClean="0"/>
          </a:p>
          <a:p>
            <a:pPr algn="l">
              <a:buFont typeface="Wingdings 2" pitchFamily="18" charset="2"/>
              <a:buBlip>
                <a:blip r:embed="rId2"/>
              </a:buBlip>
            </a:pPr>
            <a:r>
              <a:rPr lang="en-US" smtClean="0"/>
              <a:t>SB 236 does not exist in a vacuum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normAutofit fontScale="90000"/>
          </a:bodyPr>
          <a:lstStyle/>
          <a:p>
            <a:pPr fontAlgn="auto">
              <a:spcAft>
                <a:spcPts val="0"/>
              </a:spcAft>
              <a:defRPr/>
            </a:pPr>
            <a:r>
              <a:rPr lang="en-US" dirty="0" smtClean="0"/>
              <a:t>Recent Land Use and Environmental Initiatives</a:t>
            </a:r>
            <a:endParaRPr lang="en-US" dirty="0"/>
          </a:p>
        </p:txBody>
      </p:sp>
      <p:sp>
        <p:nvSpPr>
          <p:cNvPr id="4" name="Slide Number Placeholder 3"/>
          <p:cNvSpPr>
            <a:spLocks noGrp="1"/>
          </p:cNvSpPr>
          <p:nvPr>
            <p:ph type="sldNum" sz="quarter" idx="12"/>
          </p:nvPr>
        </p:nvSpPr>
        <p:spPr/>
        <p:txBody>
          <a:bodyPr/>
          <a:lstStyle/>
          <a:p>
            <a:pPr>
              <a:defRPr/>
            </a:pPr>
            <a:fld id="{9F4EBF42-28C2-48DF-9F17-A1D6670DEE3B}" type="slidenum">
              <a:rPr lang="en-US"/>
              <a:pPr>
                <a:defRPr/>
              </a:pPr>
              <a:t>25</a:t>
            </a:fld>
            <a:endParaRPr lang="en-US"/>
          </a:p>
        </p:txBody>
      </p:sp>
      <p:sp>
        <p:nvSpPr>
          <p:cNvPr id="3" name="Subtitle 2"/>
          <p:cNvSpPr>
            <a:spLocks noGrp="1"/>
          </p:cNvSpPr>
          <p:nvPr>
            <p:ph type="subTitle" idx="1"/>
          </p:nvPr>
        </p:nvSpPr>
        <p:spPr>
          <a:xfrm>
            <a:off x="533400" y="2743200"/>
            <a:ext cx="7854950" cy="3810000"/>
          </a:xfrm>
        </p:spPr>
        <p:txBody>
          <a:bodyPr>
            <a:normAutofit fontScale="70000" lnSpcReduction="20000"/>
          </a:bodyPr>
          <a:lstStyle/>
          <a:p>
            <a:pPr algn="l" fontAlgn="auto">
              <a:spcAft>
                <a:spcPts val="0"/>
              </a:spcAft>
              <a:buClr>
                <a:schemeClr val="tx1">
                  <a:shade val="95000"/>
                </a:schemeClr>
              </a:buClr>
              <a:buFont typeface="Wingdings 2"/>
              <a:buBlip>
                <a:blip r:embed="rId2"/>
              </a:buBlip>
              <a:defRPr/>
            </a:pPr>
            <a:r>
              <a:rPr lang="en-US" dirty="0" smtClean="0"/>
              <a:t>2006 New water resources element, municipal growth element, and priority preservation element [HB 1141 and HB 2]</a:t>
            </a:r>
          </a:p>
          <a:p>
            <a:pPr algn="l" fontAlgn="auto">
              <a:spcAft>
                <a:spcPts val="0"/>
              </a:spcAft>
              <a:buClr>
                <a:schemeClr val="tx1">
                  <a:shade val="95000"/>
                </a:schemeClr>
              </a:buClr>
              <a:buFont typeface="Wingdings 2"/>
              <a:buBlip>
                <a:blip r:embed="rId2"/>
              </a:buBlip>
              <a:defRPr/>
            </a:pPr>
            <a:r>
              <a:rPr lang="en-US" dirty="0" smtClean="0"/>
              <a:t>2007 New </a:t>
            </a:r>
            <a:r>
              <a:rPr lang="en-US" dirty="0" err="1" smtClean="0"/>
              <a:t>stormwater</a:t>
            </a:r>
            <a:r>
              <a:rPr lang="en-US" dirty="0" smtClean="0"/>
              <a:t> management requirements [HB 786/SB 784]</a:t>
            </a:r>
          </a:p>
          <a:p>
            <a:pPr algn="l" fontAlgn="auto">
              <a:spcAft>
                <a:spcPts val="0"/>
              </a:spcAft>
              <a:buClr>
                <a:schemeClr val="tx1">
                  <a:shade val="95000"/>
                </a:schemeClr>
              </a:buClr>
              <a:buFont typeface="Wingdings 2"/>
              <a:buBlip>
                <a:blip r:embed="rId2"/>
              </a:buBlip>
              <a:defRPr/>
            </a:pPr>
            <a:r>
              <a:rPr lang="en-US" dirty="0" smtClean="0"/>
              <a:t>2008 New critical area requirements [HB 1253]</a:t>
            </a:r>
          </a:p>
          <a:p>
            <a:pPr algn="l" fontAlgn="auto">
              <a:spcAft>
                <a:spcPts val="0"/>
              </a:spcAft>
              <a:buClr>
                <a:schemeClr val="tx1">
                  <a:shade val="95000"/>
                </a:schemeClr>
              </a:buClr>
              <a:buFont typeface="Wingdings 2"/>
              <a:buBlip>
                <a:blip r:embed="rId2"/>
              </a:buBlip>
              <a:defRPr/>
            </a:pPr>
            <a:r>
              <a:rPr lang="en-US" dirty="0" smtClean="0"/>
              <a:t>2009 New planning visions, Smart Growth measures and indicators, and plan consistency requirements [HB 294/SB 273, HB 295/SB 276, and HB 297/SB 280]</a:t>
            </a:r>
          </a:p>
          <a:p>
            <a:pPr algn="l" fontAlgn="auto">
              <a:spcAft>
                <a:spcPts val="0"/>
              </a:spcAft>
              <a:buClr>
                <a:schemeClr val="tx1">
                  <a:shade val="95000"/>
                </a:schemeClr>
              </a:buClr>
              <a:buFont typeface="Wingdings 2"/>
              <a:buBlip>
                <a:blip r:embed="rId2"/>
              </a:buBlip>
              <a:defRPr/>
            </a:pPr>
            <a:r>
              <a:rPr lang="en-US" dirty="0" smtClean="0"/>
              <a:t>2010 New transportation planning requirements [HB 1155]</a:t>
            </a:r>
          </a:p>
          <a:p>
            <a:pPr algn="l" fontAlgn="auto">
              <a:spcAft>
                <a:spcPts val="0"/>
              </a:spcAft>
              <a:buClr>
                <a:schemeClr val="tx1">
                  <a:shade val="95000"/>
                </a:schemeClr>
              </a:buClr>
              <a:buFont typeface="Wingdings 2"/>
              <a:buBlip>
                <a:blip r:embed="rId2"/>
              </a:buBlip>
              <a:defRPr/>
            </a:pPr>
            <a:r>
              <a:rPr lang="en-US" dirty="0" smtClean="0"/>
              <a:t>2011 </a:t>
            </a:r>
            <a:r>
              <a:rPr lang="en-US" dirty="0" err="1" smtClean="0"/>
              <a:t>PlanMaryland</a:t>
            </a:r>
            <a:r>
              <a:rPr lang="en-US" dirty="0" smtClean="0"/>
              <a:t> [Executive Order 01.01.2011.22]</a:t>
            </a:r>
          </a:p>
          <a:p>
            <a:pPr algn="l" fontAlgn="auto">
              <a:spcAft>
                <a:spcPts val="0"/>
              </a:spcAft>
              <a:buClr>
                <a:schemeClr val="tx1">
                  <a:shade val="95000"/>
                </a:schemeClr>
              </a:buClr>
              <a:buFont typeface="Wingdings 2"/>
              <a:buBlip>
                <a:blip r:embed="rId2"/>
              </a:buBlip>
              <a:defRPr/>
            </a:pPr>
            <a:r>
              <a:rPr lang="en-US" dirty="0" smtClean="0"/>
              <a:t>2012 New Growth Tiers and septic system restrictions [SB 236]</a:t>
            </a:r>
          </a:p>
          <a:p>
            <a:pPr algn="l" fontAlgn="auto">
              <a:spcAft>
                <a:spcPts val="0"/>
              </a:spcAft>
              <a:buClr>
                <a:schemeClr val="tx1">
                  <a:shade val="95000"/>
                </a:schemeClr>
              </a:buClr>
              <a:buFont typeface="Wingdings 2"/>
              <a:buBlip>
                <a:blip r:embed="rId2"/>
              </a:buBlip>
              <a:defRPr/>
            </a:pPr>
            <a:r>
              <a:rPr lang="en-US" dirty="0" smtClean="0"/>
              <a:t>The Present – Chesapeake Bay Total Maximum Daily Load requirements</a:t>
            </a:r>
          </a:p>
          <a:p>
            <a:pPr algn="l" fontAlgn="auto">
              <a:spcAft>
                <a:spcPts val="0"/>
              </a:spcAft>
              <a:buClr>
                <a:schemeClr val="tx1">
                  <a:shade val="95000"/>
                </a:schemeClr>
              </a:buClr>
              <a:buFont typeface="Wingdings 2"/>
              <a:buBlip>
                <a:blip r:embed="rId2"/>
              </a:buBlip>
              <a:defRPr/>
            </a:pPr>
            <a:r>
              <a:rPr lang="en-US" dirty="0" smtClean="0"/>
              <a:t>The Future – Greenhouse gas reduction initiatives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CONCLUSION</a:t>
            </a:r>
            <a:br>
              <a:rPr lang="en-US" dirty="0" smtClean="0"/>
            </a:br>
            <a:endParaRPr lang="en-US" dirty="0"/>
          </a:p>
        </p:txBody>
      </p:sp>
      <p:sp>
        <p:nvSpPr>
          <p:cNvPr id="4" name="Slide Number Placeholder 3"/>
          <p:cNvSpPr>
            <a:spLocks noGrp="1"/>
          </p:cNvSpPr>
          <p:nvPr>
            <p:ph type="sldNum" sz="quarter" idx="12"/>
          </p:nvPr>
        </p:nvSpPr>
        <p:spPr/>
        <p:txBody>
          <a:bodyPr/>
          <a:lstStyle/>
          <a:p>
            <a:pPr>
              <a:defRPr/>
            </a:pPr>
            <a:fld id="{EC999ADC-732E-4726-A118-12DFD397DAA9}" type="slidenum">
              <a:rPr lang="en-US"/>
              <a:pPr>
                <a:defRPr/>
              </a:pPr>
              <a:t>26</a:t>
            </a:fld>
            <a:endParaRPr lang="en-US"/>
          </a:p>
        </p:txBody>
      </p:sp>
      <p:sp>
        <p:nvSpPr>
          <p:cNvPr id="3" name="Subtitle 2"/>
          <p:cNvSpPr>
            <a:spLocks noGrp="1"/>
          </p:cNvSpPr>
          <p:nvPr>
            <p:ph type="subTitle" idx="1"/>
          </p:nvPr>
        </p:nvSpPr>
        <p:spPr>
          <a:xfrm>
            <a:off x="533400" y="2209800"/>
            <a:ext cx="7854950" cy="4343400"/>
          </a:xfrm>
        </p:spPr>
        <p:txBody>
          <a:bodyPr>
            <a:normAutofit fontScale="62500" lnSpcReduction="20000"/>
          </a:bodyPr>
          <a:lstStyle/>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SB 236 has “teeth” and will limit future development on septic systems</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Local governments are expected to designate Tiers responsibly but also should be afforded a level of flexibility when designating the Tiers.*</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Effect of SB 236 is further magnified when considered as part of cumulative package of recent land use and environmental initiatives</a:t>
            </a:r>
            <a:endParaRPr lang="en-US" b="1" dirty="0" smtClean="0"/>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As land use and environmental laws and regulations become increasingly complex, Maryland land use attorneys will not suffer a shortage of work </a:t>
            </a:r>
            <a:r>
              <a:rPr lang="en-US" dirty="0" smtClean="0">
                <a:solidFill>
                  <a:srgbClr val="FFC000"/>
                </a:solidFill>
                <a:sym typeface="Wingdings" pitchFamily="2" charset="2"/>
              </a:rPr>
              <a:t></a:t>
            </a:r>
            <a:r>
              <a:rPr lang="en-US" dirty="0" smtClean="0">
                <a:sym typeface="Wingdings" pitchFamily="2" charset="2"/>
              </a:rPr>
              <a:t> </a:t>
            </a:r>
          </a:p>
          <a:p>
            <a:pPr algn="l" fontAlgn="auto">
              <a:spcAft>
                <a:spcPts val="0"/>
              </a:spcAft>
              <a:buClr>
                <a:schemeClr val="tx1">
                  <a:shade val="95000"/>
                </a:schemeClr>
              </a:buClr>
              <a:buFont typeface="Wingdings 2"/>
              <a:buBlip>
                <a:blip r:embed="rId2"/>
              </a:buBlip>
              <a:defRPr/>
            </a:pPr>
            <a:endParaRPr lang="en-US" dirty="0" smtClean="0">
              <a:sym typeface="Wingdings" pitchFamily="2" charset="2"/>
            </a:endParaRPr>
          </a:p>
          <a:p>
            <a:pPr algn="l" fontAlgn="auto">
              <a:spcAft>
                <a:spcPts val="0"/>
              </a:spcAft>
              <a:buClr>
                <a:schemeClr val="tx1">
                  <a:shade val="95000"/>
                </a:schemeClr>
              </a:buClr>
              <a:buFont typeface="Wingdings 2"/>
              <a:buNone/>
              <a:defRPr/>
            </a:pPr>
            <a:r>
              <a:rPr lang="en-US" dirty="0" smtClean="0">
                <a:sym typeface="Wingdings" pitchFamily="2" charset="2"/>
              </a:rPr>
              <a:t>*</a:t>
            </a:r>
            <a:r>
              <a:rPr lang="en-US" sz="2200" dirty="0" smtClean="0">
                <a:sym typeface="Wingdings" pitchFamily="2" charset="2"/>
              </a:rPr>
              <a:t>Amanda Conn notes that the Tiers must meet the requirements of Article 66B. </a:t>
            </a:r>
            <a:r>
              <a:rPr lang="en-US" sz="2200" dirty="0" smtClean="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29699" name="Content Placeholder 2"/>
          <p:cNvSpPr>
            <a:spLocks noGrp="1"/>
          </p:cNvSpPr>
          <p:nvPr>
            <p:ph sz="quarter" idx="4294967295"/>
          </p:nvPr>
        </p:nvSpPr>
        <p:spPr>
          <a:xfrm>
            <a:off x="1143000" y="731838"/>
            <a:ext cx="6400800" cy="3475037"/>
          </a:xfrm>
        </p:spPr>
        <p:txBody>
          <a:bodyPr/>
          <a:lstStyle/>
          <a:p>
            <a:endParaRPr lang="en-US" smtClean="0"/>
          </a:p>
        </p:txBody>
      </p:sp>
      <p:pic>
        <p:nvPicPr>
          <p:cNvPr id="29700" name="il_fi" descr="http://pics4.city-data.com/cpicc/cfiles2999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9701" name="TextBox 4"/>
          <p:cNvSpPr txBox="1">
            <a:spLocks noChangeArrowheads="1"/>
          </p:cNvSpPr>
          <p:nvPr/>
        </p:nvSpPr>
        <p:spPr bwMode="auto">
          <a:xfrm>
            <a:off x="1981200" y="5181600"/>
            <a:ext cx="4724400" cy="708025"/>
          </a:xfrm>
          <a:prstGeom prst="rect">
            <a:avLst/>
          </a:prstGeom>
          <a:noFill/>
          <a:ln w="9525">
            <a:noFill/>
            <a:miter lim="800000"/>
            <a:headEnd/>
            <a:tailEnd/>
          </a:ln>
        </p:spPr>
        <p:txBody>
          <a:bodyPr>
            <a:spAutoFit/>
          </a:bodyPr>
          <a:lstStyle/>
          <a:p>
            <a:r>
              <a:rPr lang="en-US" sz="4000">
                <a:latin typeface="Book Antiqua" pitchFamily="18" charset="0"/>
              </a:rPr>
              <a:t>QUESTIONS???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ffectLst>
                  <a:reflection blurRad="6350" stA="55000" endA="300" endPos="0" dir="5400000" sy="-100000" algn="bl" rotWithShape="0"/>
                </a:effectLst>
              </a:rPr>
              <a:t>Major</a:t>
            </a:r>
            <a:r>
              <a:rPr lang="en-US" dirty="0" smtClean="0"/>
              <a:t> </a:t>
            </a:r>
            <a:r>
              <a:rPr lang="en-US" dirty="0" smtClean="0">
                <a:effectLst>
                  <a:reflection blurRad="6350" stA="68000" endPos="0" dir="5400000" sy="-100000" algn="bl" rotWithShape="0"/>
                </a:effectLst>
              </a:rPr>
              <a:t>vs</a:t>
            </a:r>
            <a:r>
              <a:rPr lang="en-US" dirty="0" smtClean="0">
                <a:effectLst>
                  <a:reflection blurRad="6350" stA="55000" endA="300" endPos="0" dir="5400000" sy="-100000" algn="bl" rotWithShape="0"/>
                </a:effectLst>
              </a:rPr>
              <a:t>. Minor Definitions</a:t>
            </a:r>
            <a:endParaRPr lang="en-US" dirty="0"/>
          </a:p>
        </p:txBody>
      </p:sp>
      <p:sp>
        <p:nvSpPr>
          <p:cNvPr id="3" name="Content Placeholder 2"/>
          <p:cNvSpPr>
            <a:spLocks noGrp="1"/>
          </p:cNvSpPr>
          <p:nvPr>
            <p:ph idx="1"/>
          </p:nvPr>
        </p:nvSpPr>
        <p:spPr/>
        <p:txBody>
          <a:bodyPr>
            <a:normAutofit/>
          </a:bodyPr>
          <a:lstStyle/>
          <a:p>
            <a:pPr marL="548640" indent="-411480" fontAlgn="auto">
              <a:spcAft>
                <a:spcPts val="0"/>
              </a:spcAft>
              <a:buClr>
                <a:schemeClr val="accent1">
                  <a:lumMod val="50000"/>
                </a:schemeClr>
              </a:buClr>
              <a:buFont typeface="Wingdings 2"/>
              <a:buChar char=""/>
              <a:defRPr/>
            </a:pPr>
            <a:endParaRPr lang="en-US" sz="3200" dirty="0" smtClean="0">
              <a:latin typeface="Baskerville Old Face" pitchFamily="18" charset="0"/>
            </a:endParaRP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Local Jurisdictions may adopt a definition of major and minor residential subdivisions for the purposes of the bill by Dec. 31, 2012. </a:t>
            </a:r>
          </a:p>
          <a:p>
            <a:pPr marL="548640" indent="-411480" fontAlgn="auto">
              <a:spcAft>
                <a:spcPts val="0"/>
              </a:spcAft>
              <a:buClr>
                <a:schemeClr val="accent1">
                  <a:lumMod val="50000"/>
                </a:schemeClr>
              </a:buClr>
              <a:buFont typeface="Wingdings 2"/>
              <a:buChar char=""/>
              <a:defRPr/>
            </a:pPr>
            <a:r>
              <a:rPr lang="en-US" sz="3200" dirty="0" smtClean="0">
                <a:latin typeface="Baskerville Old Face" pitchFamily="18" charset="0"/>
              </a:rPr>
              <a:t>New definitions of minor subdivisions may not exceed 7 new lots</a:t>
            </a:r>
          </a:p>
          <a:p>
            <a:pPr marL="548640" indent="-411480" fontAlgn="auto">
              <a:spcAft>
                <a:spcPts val="0"/>
              </a:spcAft>
              <a:buClr>
                <a:schemeClr val="tx1">
                  <a:shade val="95000"/>
                </a:schemeClr>
              </a:buClr>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BDBFCD69-6486-4E9E-839D-AC845B93B56F}" type="slidenum">
              <a:rPr lang="en-US"/>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Growth TIER ADOPTION PROCESS</a:t>
            </a:r>
            <a:endParaRPr lang="en-US" dirty="0"/>
          </a:p>
        </p:txBody>
      </p:sp>
      <p:sp>
        <p:nvSpPr>
          <p:cNvPr id="4" name="Slide Number Placeholder 3"/>
          <p:cNvSpPr>
            <a:spLocks noGrp="1"/>
          </p:cNvSpPr>
          <p:nvPr>
            <p:ph type="sldNum" sz="quarter" idx="12"/>
          </p:nvPr>
        </p:nvSpPr>
        <p:spPr/>
        <p:txBody>
          <a:bodyPr/>
          <a:lstStyle/>
          <a:p>
            <a:pPr>
              <a:defRPr/>
            </a:pPr>
            <a:fld id="{3BB8C185-57FF-4DE5-A129-B7C980F34A03}" type="slidenum">
              <a:rPr lang="en-US"/>
              <a:pPr>
                <a:defRPr/>
              </a:pPr>
              <a:t>4</a:t>
            </a:fld>
            <a:endParaRPr lang="en-US"/>
          </a:p>
        </p:txBody>
      </p:sp>
      <p:sp>
        <p:nvSpPr>
          <p:cNvPr id="3" name="Subtitle 2"/>
          <p:cNvSpPr>
            <a:spLocks noGrp="1"/>
          </p:cNvSpPr>
          <p:nvPr>
            <p:ph type="subTitle" idx="1"/>
          </p:nvPr>
        </p:nvSpPr>
        <p:spPr>
          <a:xfrm>
            <a:off x="533400" y="2743200"/>
            <a:ext cx="7854950" cy="3810000"/>
          </a:xfrm>
        </p:spPr>
        <p:txBody>
          <a:bodyPr>
            <a:normAutofit fontScale="550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Adoption of Growth Tiers by a local jurisdiction is optional</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After December 31, 2012, a  local jurisdiction that has not adopted Tiers cannot authorize major residential subdivisions served by septic systems, community sewerage systems, or shared systems.  May only authorize residential minor subdivisions served by septic systems or a major or minor subdivision served by public sewer.</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Tier adoption process and statutory criteria for the Tiers is located in Article 66B (and after Oct. 1, Title 1, Subtitle 5 of the Land Use Article).  Tier development prohibitions and limits is located in § 9-206 of the Environment Article.</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Four classes of Tiers (I-IV) that dictate whether residential development may occur on a public sewerage system or a septic system</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Growth Tier Adoption Process</a:t>
            </a:r>
            <a:endParaRPr lang="en-US" dirty="0"/>
          </a:p>
        </p:txBody>
      </p:sp>
      <p:sp>
        <p:nvSpPr>
          <p:cNvPr id="4" name="Slide Number Placeholder 3"/>
          <p:cNvSpPr>
            <a:spLocks noGrp="1"/>
          </p:cNvSpPr>
          <p:nvPr>
            <p:ph type="sldNum" sz="quarter" idx="12"/>
          </p:nvPr>
        </p:nvSpPr>
        <p:spPr/>
        <p:txBody>
          <a:bodyPr/>
          <a:lstStyle/>
          <a:p>
            <a:pPr>
              <a:defRPr/>
            </a:pPr>
            <a:fld id="{1BFAFD72-ACFF-4462-A4BF-2F662E3963BB}" type="slidenum">
              <a:rPr lang="en-US"/>
              <a:pPr>
                <a:defRPr/>
              </a:pPr>
              <a:t>5</a:t>
            </a:fld>
            <a:endParaRPr lang="en-US"/>
          </a:p>
        </p:txBody>
      </p:sp>
      <p:sp>
        <p:nvSpPr>
          <p:cNvPr id="3" name="Subtitle 2"/>
          <p:cNvSpPr>
            <a:spLocks noGrp="1"/>
          </p:cNvSpPr>
          <p:nvPr>
            <p:ph type="subTitle" idx="1"/>
          </p:nvPr>
        </p:nvSpPr>
        <p:spPr>
          <a:xfrm>
            <a:off x="533400" y="2743200"/>
            <a:ext cx="7854950" cy="3810000"/>
          </a:xfrm>
        </p:spPr>
        <p:txBody>
          <a:bodyPr>
            <a:normAutofit fontScale="550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A local jurisdiction does not have to adopt all 4 Tiers.  Counties must adopt Tiers I, III, and IV and may adopt Tier II.  Municipalities must adopt Tier I and may adopt Tier II.  If a local jurisdiction does not adopt all of the authorized Tiers, the local jurisdiction must document the reasons for not adopting a particular Tier.</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Local jurisdictions may use their existing comprehensive plan and zoning ordinance to create the Tiers [</a:t>
            </a:r>
            <a:r>
              <a:rPr lang="en-US" dirty="0" err="1" smtClean="0"/>
              <a:t>Uncodified</a:t>
            </a:r>
            <a:r>
              <a:rPr lang="en-US" dirty="0" smtClean="0"/>
              <a:t> Section 4 of SB 236]</a:t>
            </a:r>
            <a:endParaRPr lang="en-US" b="1" dirty="0" smtClean="0"/>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Before adopting the Tiers, a local jurisdiction may submit proposed Tiers to Maryland Department of Planning (MDP) for technical assistance, review, and comment</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After adoption of the Tiers, a local jurisdiction shall provide a map and information to MDP demonstrating the location of the Tiers and existing or planned water and sewer services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GROWTH TIER ADOPTION PROCESS</a:t>
            </a:r>
            <a:endParaRPr lang="en-US" dirty="0"/>
          </a:p>
        </p:txBody>
      </p:sp>
      <p:sp>
        <p:nvSpPr>
          <p:cNvPr id="4" name="Slide Number Placeholder 3"/>
          <p:cNvSpPr>
            <a:spLocks noGrp="1"/>
          </p:cNvSpPr>
          <p:nvPr>
            <p:ph type="sldNum" sz="quarter" idx="12"/>
          </p:nvPr>
        </p:nvSpPr>
        <p:spPr/>
        <p:txBody>
          <a:bodyPr/>
          <a:lstStyle/>
          <a:p>
            <a:pPr>
              <a:defRPr/>
            </a:pPr>
            <a:fld id="{C84FE697-AD26-4319-B237-A44F3A924A99}" type="slidenum">
              <a:rPr lang="en-US"/>
              <a:pPr>
                <a:defRPr/>
              </a:pPr>
              <a:t>6</a:t>
            </a:fld>
            <a:endParaRPr lang="en-US"/>
          </a:p>
        </p:txBody>
      </p:sp>
      <p:sp>
        <p:nvSpPr>
          <p:cNvPr id="3" name="Subtitle 2"/>
          <p:cNvSpPr>
            <a:spLocks noGrp="1"/>
          </p:cNvSpPr>
          <p:nvPr>
            <p:ph type="subTitle" idx="1"/>
          </p:nvPr>
        </p:nvSpPr>
        <p:spPr>
          <a:xfrm>
            <a:off x="533400" y="2743200"/>
            <a:ext cx="7854950" cy="3810000"/>
          </a:xfrm>
        </p:spPr>
        <p:txBody>
          <a:bodyPr>
            <a:normAutofit fontScale="775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MDP may comment on the Tiers adopted by a local jurisdiction.  If MDP comments, then the local legislative body or planning board/commission must hold a public hearing and review the tiers based on the comments.</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If the planning board/commission holds the hearing, it must recommend to the local legislative body whether the Tiers should be changed or remain as adopted.</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The </a:t>
            </a:r>
            <a:r>
              <a:rPr lang="en-US" smtClean="0"/>
              <a:t>local </a:t>
            </a:r>
            <a:r>
              <a:rPr lang="en-US" smtClean="0"/>
              <a:t>jurisdiction is not </a:t>
            </a:r>
            <a:r>
              <a:rPr lang="en-US" dirty="0" smtClean="0"/>
              <a:t>bound to the recommendations </a:t>
            </a:r>
            <a:r>
              <a:rPr lang="en-US" smtClean="0"/>
              <a:t>of </a:t>
            </a:r>
            <a:r>
              <a:rPr lang="en-US" smtClean="0"/>
              <a:t>MDP </a:t>
            </a:r>
            <a:endParaRPr lang="en-US"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GROWTH TIER ADOPTION PROCESS</a:t>
            </a:r>
            <a:endParaRPr lang="en-US" dirty="0"/>
          </a:p>
        </p:txBody>
      </p:sp>
      <p:sp>
        <p:nvSpPr>
          <p:cNvPr id="4" name="Slide Number Placeholder 3"/>
          <p:cNvSpPr>
            <a:spLocks noGrp="1"/>
          </p:cNvSpPr>
          <p:nvPr>
            <p:ph type="sldNum" sz="quarter" idx="12"/>
          </p:nvPr>
        </p:nvSpPr>
        <p:spPr/>
        <p:txBody>
          <a:bodyPr/>
          <a:lstStyle/>
          <a:p>
            <a:pPr>
              <a:defRPr/>
            </a:pPr>
            <a:fld id="{26CA3F2A-32F8-4CC2-9BBD-49B76527FF9E}" type="slidenum">
              <a:rPr lang="en-US"/>
              <a:pPr>
                <a:defRPr/>
              </a:pPr>
              <a:t>7</a:t>
            </a:fld>
            <a:endParaRPr lang="en-US"/>
          </a:p>
        </p:txBody>
      </p:sp>
      <p:sp>
        <p:nvSpPr>
          <p:cNvPr id="3" name="Subtitle 2"/>
          <p:cNvSpPr>
            <a:spLocks noGrp="1"/>
          </p:cNvSpPr>
          <p:nvPr>
            <p:ph type="subTitle" idx="1"/>
          </p:nvPr>
        </p:nvSpPr>
        <p:spPr>
          <a:xfrm>
            <a:off x="533400" y="2743200"/>
            <a:ext cx="7854950" cy="3810000"/>
          </a:xfrm>
        </p:spPr>
        <p:txBody>
          <a:bodyPr>
            <a:normAutofit fontScale="775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A local jurisdiction that adopts the Tiers must incorporate the Tiers into its local comprehensive plan or an element of the plan when the local jurisdiction conducts its 6-year review of the plan.</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Blip>
                <a:blip r:embed="rId2"/>
              </a:buBlip>
              <a:defRPr/>
            </a:pPr>
            <a:r>
              <a:rPr lang="en-US" dirty="0" smtClean="0"/>
              <a:t>A local jurisdiction may adopt the Tiers as an amendment to its comprehensive plan and may include the Tiers as an appendix that delineates the Tiers and the comprehensive plan land use categories and zoning ordinance districts that are included in each Tier.  [</a:t>
            </a:r>
            <a:r>
              <a:rPr lang="en-US" dirty="0" err="1" smtClean="0"/>
              <a:t>Uncodified</a:t>
            </a:r>
            <a:r>
              <a:rPr lang="en-US" dirty="0" smtClean="0"/>
              <a:t> Section 4 of SB 236]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sp>
        <p:nvSpPr>
          <p:cNvPr id="7171" name="Content Placeholder 2"/>
          <p:cNvSpPr>
            <a:spLocks noGrp="1"/>
          </p:cNvSpPr>
          <p:nvPr>
            <p:ph idx="1"/>
          </p:nvPr>
        </p:nvSpPr>
        <p:spPr>
          <a:xfrm>
            <a:off x="1143000" y="731838"/>
            <a:ext cx="6400800" cy="3475037"/>
          </a:xfrm>
        </p:spPr>
        <p:txBody>
          <a:bodyPr/>
          <a:lstStyle/>
          <a:p>
            <a:endParaRPr lang="en-US" smtClean="0"/>
          </a:p>
        </p:txBody>
      </p:sp>
      <p:pic>
        <p:nvPicPr>
          <p:cNvPr id="7172" name="Picture 2" descr="C:\Users\mpower.MDP\AppData\Local\Microsoft\Windows\Temporary Internet Files\Content.Outlook\Y25VVFQ4\Tiers_pie (2).jpg"/>
          <p:cNvPicPr>
            <a:picLocks noChangeAspect="1" noChangeArrowheads="1"/>
          </p:cNvPicPr>
          <p:nvPr/>
        </p:nvPicPr>
        <p:blipFill>
          <a:blip r:embed="rId2" cstate="print"/>
          <a:srcRect/>
          <a:stretch>
            <a:fillRect/>
          </a:stretch>
        </p:blipFill>
        <p:spPr bwMode="auto">
          <a:xfrm>
            <a:off x="-1752600" y="-609600"/>
            <a:ext cx="12069763" cy="9051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851648" cy="1828800"/>
          </a:xfrm>
        </p:spPr>
        <p:txBody>
          <a:bodyPr/>
          <a:lstStyle/>
          <a:p>
            <a:pPr fontAlgn="auto">
              <a:spcAft>
                <a:spcPts val="0"/>
              </a:spcAft>
              <a:defRPr/>
            </a:pPr>
            <a:r>
              <a:rPr lang="en-US" dirty="0" smtClean="0"/>
              <a:t>TIER I</a:t>
            </a:r>
            <a:br>
              <a:rPr lang="en-US" dirty="0" smtClean="0"/>
            </a:br>
            <a:r>
              <a:rPr lang="en-US" dirty="0" smtClean="0"/>
              <a:t>Criteria</a:t>
            </a:r>
            <a:endParaRPr lang="en-US" dirty="0"/>
          </a:p>
        </p:txBody>
      </p:sp>
      <p:sp>
        <p:nvSpPr>
          <p:cNvPr id="4" name="Slide Number Placeholder 3"/>
          <p:cNvSpPr>
            <a:spLocks noGrp="1"/>
          </p:cNvSpPr>
          <p:nvPr>
            <p:ph type="sldNum" sz="quarter" idx="12"/>
          </p:nvPr>
        </p:nvSpPr>
        <p:spPr/>
        <p:txBody>
          <a:bodyPr/>
          <a:lstStyle/>
          <a:p>
            <a:pPr>
              <a:defRPr/>
            </a:pPr>
            <a:fld id="{EE148AE2-8B77-4AF1-BFF8-285E1BA87E1E}" type="slidenum">
              <a:rPr lang="en-US"/>
              <a:pPr>
                <a:defRPr/>
              </a:pPr>
              <a:t>9</a:t>
            </a:fld>
            <a:endParaRPr lang="en-US"/>
          </a:p>
        </p:txBody>
      </p:sp>
      <p:sp>
        <p:nvSpPr>
          <p:cNvPr id="3" name="Subtitle 2"/>
          <p:cNvSpPr>
            <a:spLocks noGrp="1"/>
          </p:cNvSpPr>
          <p:nvPr>
            <p:ph type="subTitle" idx="1"/>
          </p:nvPr>
        </p:nvSpPr>
        <p:spPr>
          <a:xfrm>
            <a:off x="533400" y="2743200"/>
            <a:ext cx="7854950" cy="3810000"/>
          </a:xfrm>
        </p:spPr>
        <p:txBody>
          <a:bodyPr>
            <a:normAutofit fontScale="85000" lnSpcReduction="20000"/>
          </a:bodyPr>
          <a:lstStyle/>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A Tier I area must:</a:t>
            </a:r>
          </a:p>
          <a:p>
            <a:pPr algn="l" fontAlgn="auto">
              <a:spcAft>
                <a:spcPts val="0"/>
              </a:spcAft>
              <a:buClr>
                <a:schemeClr val="tx1">
                  <a:shade val="95000"/>
                </a:schemeClr>
              </a:buClr>
              <a:buFont typeface="Wingdings 2"/>
              <a:buBlip>
                <a:blip r:embed="rId2"/>
              </a:buBlip>
              <a:defRPr/>
            </a:pPr>
            <a:endParaRPr lang="en-US" dirty="0" smtClean="0"/>
          </a:p>
          <a:p>
            <a:pPr algn="l" fontAlgn="auto">
              <a:spcAft>
                <a:spcPts val="0"/>
              </a:spcAft>
              <a:buClr>
                <a:schemeClr val="tx1">
                  <a:shade val="95000"/>
                </a:schemeClr>
              </a:buClr>
              <a:buFont typeface="Wingdings 2"/>
              <a:buNone/>
              <a:defRPr/>
            </a:pPr>
            <a:r>
              <a:rPr lang="en-US" dirty="0" smtClean="0"/>
              <a:t>(1) be a mapped locally designated growth area served by public sewerage</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OR</a:t>
            </a:r>
          </a:p>
          <a:p>
            <a:pPr algn="l" fontAlgn="auto">
              <a:spcAft>
                <a:spcPts val="0"/>
              </a:spcAft>
              <a:buClr>
                <a:schemeClr val="tx1">
                  <a:shade val="95000"/>
                </a:schemeClr>
              </a:buClr>
              <a:buFont typeface="Wingdings 2"/>
              <a:buNone/>
              <a:defRPr/>
            </a:pPr>
            <a:endParaRPr lang="en-US" dirty="0" smtClean="0"/>
          </a:p>
          <a:p>
            <a:pPr algn="l" fontAlgn="auto">
              <a:spcAft>
                <a:spcPts val="0"/>
              </a:spcAft>
              <a:buClr>
                <a:schemeClr val="tx1">
                  <a:shade val="95000"/>
                </a:schemeClr>
              </a:buClr>
              <a:buFont typeface="Wingdings 2"/>
              <a:buNone/>
              <a:defRPr/>
            </a:pPr>
            <a:r>
              <a:rPr lang="en-US" dirty="0" smtClean="0"/>
              <a:t>(2) a municipal corporation that is a priority funding area (PFA) and served by public sewerage</a:t>
            </a:r>
            <a:endParaRPr lang="en-US" b="1"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3084</TotalTime>
  <Words>1981</Words>
  <Application>Microsoft Office PowerPoint</Application>
  <PresentationFormat>On-screen Show (4:3)</PresentationFormat>
  <Paragraphs>238</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Apex</vt:lpstr>
      <vt:lpstr>ThE NEW RULES ON LAND USE AFTER SB 236</vt:lpstr>
      <vt:lpstr>Major Planning Components of Bill</vt:lpstr>
      <vt:lpstr>Major vs. Minor Definitions</vt:lpstr>
      <vt:lpstr>Growth TIER ADOPTION PROCESS</vt:lpstr>
      <vt:lpstr>Growth Tier Adoption Process</vt:lpstr>
      <vt:lpstr>GROWTH TIER ADOPTION PROCESS</vt:lpstr>
      <vt:lpstr>GROWTH TIER ADOPTION PROCESS</vt:lpstr>
      <vt:lpstr>Slide 8</vt:lpstr>
      <vt:lpstr>TIER I Criteria</vt:lpstr>
      <vt:lpstr>TIER I Development Restrictions</vt:lpstr>
      <vt:lpstr>TIER II CRiteria</vt:lpstr>
      <vt:lpstr>TIER II Development Restrictions</vt:lpstr>
      <vt:lpstr>TIER III Criteria</vt:lpstr>
      <vt:lpstr>TIER III Development Restrictions</vt:lpstr>
      <vt:lpstr>TIER IV CRITERIA</vt:lpstr>
      <vt:lpstr>TIER IV Development Restrictions</vt:lpstr>
      <vt:lpstr>TIER IV 1 in 20 Exception</vt:lpstr>
      <vt:lpstr>TIER Designation conflicts</vt:lpstr>
      <vt:lpstr>Resubdivision Restrictions</vt:lpstr>
      <vt:lpstr>Bill Application to Projects in Process</vt:lpstr>
      <vt:lpstr>MDP Reporting Requirements</vt:lpstr>
      <vt:lpstr>Key Milestones/Dates of Interest</vt:lpstr>
      <vt:lpstr>IMPACT OF SB 236 on Local land Use</vt:lpstr>
      <vt:lpstr>Factors to consider as SB 236 moves forward</vt:lpstr>
      <vt:lpstr>Recent Land Use and Environmental Initiatives</vt:lpstr>
      <vt:lpstr>CONCLUSION </vt:lpstr>
      <vt:lpstr>Slide 27</vt:lpstr>
    </vt:vector>
  </TitlesOfParts>
  <Company>Maryland Association of Counties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LKnapp</dc:creator>
  <cp:lastModifiedBy>LKnapp</cp:lastModifiedBy>
  <cp:revision>166</cp:revision>
  <dcterms:created xsi:type="dcterms:W3CDTF">2011-01-21T21:45:11Z</dcterms:created>
  <dcterms:modified xsi:type="dcterms:W3CDTF">2012-05-11T19:02:00Z</dcterms:modified>
</cp:coreProperties>
</file>